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media/image1.jpeg" ContentType="image/jpeg"/>
  <Override PartName="/ppt/notesSlides/notesSlide8.xml" ContentType="application/vnd.openxmlformats-officedocument.presentationml.notesSlide+xml"/>
  <Override PartName="/ppt/media/image2.jpeg" ContentType="image/jpeg"/>
  <Override PartName="/ppt/notesSlides/notesSlide9.xml" ContentType="application/vnd.openxmlformats-officedocument.presentationml.notesSlide+xml"/>
  <Override PartName="/ppt/media/image3.jpeg" ContentType="image/jpeg"/>
  <Override PartName="/ppt/notesSlides/notesSlide10.xml" ContentType="application/vnd.openxmlformats-officedocument.presentationml.notesSlide+xml"/>
  <Override PartName="/ppt/media/image4.jpeg" ContentType="image/jpeg"/>
  <Override PartName="/ppt/notesSlides/notesSlide11.xml" ContentType="application/vnd.openxmlformats-officedocument.presentationml.notesSlide+xml"/>
  <Override PartName="/ppt/media/image5.jpeg" ContentType="image/jpeg"/>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media/image6.jpeg" ContentType="image/jpeg"/>
  <Override PartName="/ppt/notesSlides/notesSlide15.xml" ContentType="application/vnd.openxmlformats-officedocument.presentationml.notesSlide+xml"/>
  <Override PartName="/ppt/media/image7.jpeg" ContentType="image/jpeg"/>
  <Override PartName="/ppt/notesSlides/notesSlide16.xml" ContentType="application/vnd.openxmlformats-officedocument.presentationml.notesSlide+xml"/>
  <Override PartName="/ppt/notesSlides/notesSlide17.xml" ContentType="application/vnd.openxmlformats-officedocument.presentationml.notesSlide+xml"/>
  <Override PartName="/ppt/media/image8.jpeg" ContentType="image/jpeg"/>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jpeg>
</file>

<file path=ppt/media/image1.png>
</file>

<file path=ppt/media/image10.png>
</file>

<file path=ppt/media/image11.png>
</file>

<file path=ppt/media/image12.png>
</file>

<file path=ppt/media/image13.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83" name="Shape 183"/>
          <p:cNvSpPr/>
          <p:nvPr>
            <p:ph type="sldImg"/>
          </p:nvPr>
        </p:nvSpPr>
        <p:spPr>
          <a:xfrm>
            <a:off x="1143000" y="685800"/>
            <a:ext cx="4572000" cy="3429000"/>
          </a:xfrm>
          <a:prstGeom prst="rect">
            <a:avLst/>
          </a:prstGeom>
        </p:spPr>
        <p:txBody>
          <a:bodyPr/>
          <a:lstStyle/>
          <a:p>
            <a:pPr/>
          </a:p>
        </p:txBody>
      </p:sp>
      <p:sp>
        <p:nvSpPr>
          <p:cNvPr id="184" name="Shape 184"/>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Shape 190"/>
          <p:cNvSpPr/>
          <p:nvPr>
            <p:ph type="sldImg"/>
          </p:nvPr>
        </p:nvSpPr>
        <p:spPr>
          <a:prstGeom prst="rect">
            <a:avLst/>
          </a:prstGeom>
        </p:spPr>
        <p:txBody>
          <a:bodyPr/>
          <a:lstStyle/>
          <a:p>
            <a:pPr/>
          </a:p>
        </p:txBody>
      </p:sp>
      <p:sp>
        <p:nvSpPr>
          <p:cNvPr id="191" name="Shape 191"/>
          <p:cNvSpPr/>
          <p:nvPr>
            <p:ph type="body" sz="quarter" idx="1"/>
          </p:nvPr>
        </p:nvSpPr>
        <p:spPr>
          <a:prstGeom prst="rect">
            <a:avLst/>
          </a:prstGeom>
        </p:spPr>
        <p:txBody>
          <a:bodyPr/>
          <a:lstStyle/>
          <a:p>
            <a:pPr/>
            <a:r>
              <a:t>This is our last lecture, and a bit of a victory lap. I want to spend sometime discussing what we have learned about the essence of cities and some of the main challenges ahead.</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Shape 286"/>
          <p:cNvSpPr/>
          <p:nvPr>
            <p:ph type="sldImg"/>
          </p:nvPr>
        </p:nvSpPr>
        <p:spPr>
          <a:prstGeom prst="rect">
            <a:avLst/>
          </a:prstGeom>
        </p:spPr>
        <p:txBody>
          <a:bodyPr/>
          <a:lstStyle/>
          <a:p>
            <a:pPr/>
          </a:p>
        </p:txBody>
      </p:sp>
      <p:sp>
        <p:nvSpPr>
          <p:cNvPr id="287" name="Shape 287"/>
          <p:cNvSpPr/>
          <p:nvPr>
            <p:ph type="body" sz="quarter" idx="1"/>
          </p:nvPr>
        </p:nvSpPr>
        <p:spPr>
          <a:prstGeom prst="rect">
            <a:avLst/>
          </a:prstGeom>
        </p:spPr>
        <p:txBody>
          <a:bodyPr/>
          <a:lstStyle/>
          <a:p>
            <a:pPr/>
            <a:r>
              <a:t>Another challenge, in other parts of the world, is decaying or shrinking cities. This is major and is likely coming to you if you live in a high income nation, unless we figure out how to better handle international migration.</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Shape 294"/>
          <p:cNvSpPr/>
          <p:nvPr>
            <p:ph type="sldImg"/>
          </p:nvPr>
        </p:nvSpPr>
        <p:spPr>
          <a:prstGeom prst="rect">
            <a:avLst/>
          </a:prstGeom>
        </p:spPr>
        <p:txBody>
          <a:bodyPr/>
          <a:lstStyle/>
          <a:p>
            <a:pPr/>
          </a:p>
        </p:txBody>
      </p:sp>
      <p:sp>
        <p:nvSpPr>
          <p:cNvPr id="295" name="Shape 295"/>
          <p:cNvSpPr/>
          <p:nvPr>
            <p:ph type="body" sz="quarter" idx="1"/>
          </p:nvPr>
        </p:nvSpPr>
        <p:spPr>
          <a:prstGeom prst="rect">
            <a:avLst/>
          </a:prstGeom>
        </p:spPr>
        <p:txBody>
          <a:bodyPr/>
          <a:lstStyle/>
          <a:p>
            <a:pPr/>
            <a:r>
              <a:t>Red and pink show shrinking cities (by population) in Europe. Dark yellow is on the verge.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Shape 303"/>
          <p:cNvSpPr/>
          <p:nvPr>
            <p:ph type="sldImg"/>
          </p:nvPr>
        </p:nvSpPr>
        <p:spPr>
          <a:prstGeom prst="rect">
            <a:avLst/>
          </a:prstGeom>
        </p:spPr>
        <p:txBody>
          <a:bodyPr/>
          <a:lstStyle/>
          <a:p>
            <a:pPr/>
          </a:p>
        </p:txBody>
      </p:sp>
      <p:sp>
        <p:nvSpPr>
          <p:cNvPr id="304" name="Shape 304"/>
          <p:cNvSpPr/>
          <p:nvPr>
            <p:ph type="body" sz="quarter" idx="1"/>
          </p:nvPr>
        </p:nvSpPr>
        <p:spPr>
          <a:prstGeom prst="rect">
            <a:avLst/>
          </a:prstGeom>
        </p:spPr>
        <p:txBody>
          <a:bodyPr/>
          <a:lstStyle/>
          <a:p>
            <a:pPr/>
            <a:r>
              <a:t>Here are some numbers for the city of Chicago in terms of funding</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8" name="Shape 308"/>
          <p:cNvSpPr/>
          <p:nvPr>
            <p:ph type="sldImg"/>
          </p:nvPr>
        </p:nvSpPr>
        <p:spPr>
          <a:prstGeom prst="rect">
            <a:avLst/>
          </a:prstGeom>
        </p:spPr>
        <p:txBody>
          <a:bodyPr/>
          <a:lstStyle/>
          <a:p>
            <a:pPr/>
          </a:p>
        </p:txBody>
      </p:sp>
      <p:sp>
        <p:nvSpPr>
          <p:cNvPr id="309" name="Shape 309"/>
          <p:cNvSpPr/>
          <p:nvPr>
            <p:ph type="body" sz="quarter" idx="1"/>
          </p:nvPr>
        </p:nvSpPr>
        <p:spPr>
          <a:prstGeom prst="rect">
            <a:avLst/>
          </a:prstGeom>
        </p:spPr>
        <p:txBody>
          <a:bodyPr/>
          <a:lstStyle/>
          <a:p>
            <a:pPr/>
            <a:r>
              <a:t>And here is the corresponding map for North America. The midwest and Puerto Rico are the most affected places.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 name="Shape 315"/>
          <p:cNvSpPr/>
          <p:nvPr>
            <p:ph type="sldImg"/>
          </p:nvPr>
        </p:nvSpPr>
        <p:spPr>
          <a:prstGeom prst="rect">
            <a:avLst/>
          </a:prstGeom>
        </p:spPr>
        <p:txBody>
          <a:bodyPr/>
          <a:lstStyle/>
          <a:p>
            <a:pPr/>
          </a:p>
        </p:txBody>
      </p:sp>
      <p:sp>
        <p:nvSpPr>
          <p:cNvPr id="316" name="Shape 316"/>
          <p:cNvSpPr/>
          <p:nvPr>
            <p:ph type="body" sz="quarter" idx="1"/>
          </p:nvPr>
        </p:nvSpPr>
        <p:spPr>
          <a:prstGeom prst="rect">
            <a:avLst/>
          </a:prstGeom>
        </p:spPr>
        <p:txBody>
          <a:bodyPr/>
          <a:lstStyle/>
          <a:p>
            <a:pPr/>
            <a:r>
              <a:t>Finally, but in some sense the challenge of all challenges is the sustainability transition, including decarbonizing energy. Many ideas call for cities to internalize more and more of their energy and resource flows to save energy and reduce their external environmental impacts. What will happen to urban systems as that is done? What will happen to small towns?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1" name="Shape 321"/>
          <p:cNvSpPr/>
          <p:nvPr>
            <p:ph type="sldImg"/>
          </p:nvPr>
        </p:nvSpPr>
        <p:spPr>
          <a:prstGeom prst="rect">
            <a:avLst/>
          </a:prstGeom>
        </p:spPr>
        <p:txBody>
          <a:bodyPr/>
          <a:lstStyle/>
          <a:p>
            <a:pPr/>
          </a:p>
        </p:txBody>
      </p:sp>
      <p:sp>
        <p:nvSpPr>
          <p:cNvPr id="322" name="Shape 322"/>
          <p:cNvSpPr/>
          <p:nvPr>
            <p:ph type="body" sz="quarter" idx="1"/>
          </p:nvPr>
        </p:nvSpPr>
        <p:spPr>
          <a:prstGeom prst="rect">
            <a:avLst/>
          </a:prstGeom>
        </p:spPr>
        <p:txBody>
          <a:bodyPr/>
          <a:lstStyle/>
          <a:p>
            <a:pPr/>
            <a:r>
              <a:t>This is a nice piece about the need for cities in the face of our climate crisis.</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5" name="Shape 395"/>
          <p:cNvSpPr/>
          <p:nvPr>
            <p:ph type="sldImg"/>
          </p:nvPr>
        </p:nvSpPr>
        <p:spPr>
          <a:prstGeom prst="rect">
            <a:avLst/>
          </a:prstGeom>
        </p:spPr>
        <p:txBody>
          <a:bodyPr/>
          <a:lstStyle/>
          <a:p>
            <a:pPr/>
          </a:p>
        </p:txBody>
      </p:sp>
      <p:sp>
        <p:nvSpPr>
          <p:cNvPr id="396" name="Shape 396"/>
          <p:cNvSpPr/>
          <p:nvPr>
            <p:ph type="body" sz="quarter" idx="1"/>
          </p:nvPr>
        </p:nvSpPr>
        <p:spPr>
          <a:prstGeom prst="rect">
            <a:avLst/>
          </a:prstGeom>
        </p:spPr>
        <p:txBody>
          <a:bodyPr/>
          <a:lstStyle/>
          <a:p>
            <a:pPr/>
            <a:r>
              <a:t>But cities will struggle to generate they energy from renewables locally, because they have such high energy densities. For this reason alone, large cities will have to continue to import some of their energy.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0" name="Shape 400"/>
          <p:cNvSpPr/>
          <p:nvPr>
            <p:ph type="sldImg"/>
          </p:nvPr>
        </p:nvSpPr>
        <p:spPr>
          <a:prstGeom prst="rect">
            <a:avLst/>
          </a:prstGeom>
        </p:spPr>
        <p:txBody>
          <a:bodyPr/>
          <a:lstStyle/>
          <a:p>
            <a:pPr/>
          </a:p>
        </p:txBody>
      </p:sp>
      <p:sp>
        <p:nvSpPr>
          <p:cNvPr id="401" name="Shape 401"/>
          <p:cNvSpPr/>
          <p:nvPr>
            <p:ph type="body" sz="quarter" idx="1"/>
          </p:nvPr>
        </p:nvSpPr>
        <p:spPr>
          <a:prstGeom prst="rect">
            <a:avLst/>
          </a:prstGeom>
        </p:spPr>
        <p:txBody>
          <a:bodyPr/>
          <a:lstStyle/>
          <a:p>
            <a:pPr/>
            <a:r>
              <a:t>The challenge of integrated sustainable development, summarized by the SDGs is well tailored for cities, which have in fact been leading efforts to attain them.</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05" name="Shape 405"/>
          <p:cNvSpPr/>
          <p:nvPr>
            <p:ph type="sldImg"/>
          </p:nvPr>
        </p:nvSpPr>
        <p:spPr>
          <a:prstGeom prst="rect">
            <a:avLst/>
          </a:prstGeom>
        </p:spPr>
        <p:txBody>
          <a:bodyPr/>
          <a:lstStyle/>
          <a:p>
            <a:pPr/>
          </a:p>
        </p:txBody>
      </p:sp>
      <p:sp>
        <p:nvSpPr>
          <p:cNvPr id="406" name="Shape 406"/>
          <p:cNvSpPr/>
          <p:nvPr>
            <p:ph type="body" sz="quarter" idx="1"/>
          </p:nvPr>
        </p:nvSpPr>
        <p:spPr>
          <a:prstGeom prst="rect">
            <a:avLst/>
          </a:prstGeom>
        </p:spPr>
        <p:txBody>
          <a:bodyPr/>
          <a:lstStyle/>
          <a:p>
            <a:pPr/>
            <a:r>
              <a:t>Here’s NYC, which has been a world leader and has created interesting communication materials…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9" name="Shape 419"/>
          <p:cNvSpPr/>
          <p:nvPr>
            <p:ph type="sldImg"/>
          </p:nvPr>
        </p:nvSpPr>
        <p:spPr>
          <a:prstGeom prst="rect">
            <a:avLst/>
          </a:prstGeom>
        </p:spPr>
        <p:txBody>
          <a:bodyPr/>
          <a:lstStyle/>
          <a:p>
            <a:pPr/>
          </a:p>
        </p:txBody>
      </p:sp>
      <p:sp>
        <p:nvSpPr>
          <p:cNvPr id="420" name="Shape 420"/>
          <p:cNvSpPr/>
          <p:nvPr>
            <p:ph type="body" sz="quarter" idx="1"/>
          </p:nvPr>
        </p:nvSpPr>
        <p:spPr>
          <a:prstGeom prst="rect">
            <a:avLst/>
          </a:prstGeom>
        </p:spPr>
        <p:txBody>
          <a:bodyPr/>
          <a:lstStyle/>
          <a:p>
            <a:pPr/>
            <a:r>
              <a:t>And the alignment of many city specific metrics with SDG objectives. Many other cities are adopting similar integrated approaches and metrics, and are likely to lead their national governments in attaining sustainable development.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Shape 196"/>
          <p:cNvSpPr/>
          <p:nvPr>
            <p:ph type="sldImg"/>
          </p:nvPr>
        </p:nvSpPr>
        <p:spPr>
          <a:prstGeom prst="rect">
            <a:avLst/>
          </a:prstGeom>
        </p:spPr>
        <p:txBody>
          <a:bodyPr/>
          <a:lstStyle/>
          <a:p>
            <a:pPr/>
          </a:p>
        </p:txBody>
      </p:sp>
      <p:sp>
        <p:nvSpPr>
          <p:cNvPr id="197" name="Shape 197"/>
          <p:cNvSpPr/>
          <p:nvPr>
            <p:ph type="body" sz="quarter" idx="1"/>
          </p:nvPr>
        </p:nvSpPr>
        <p:spPr>
          <a:prstGeom prst="rect">
            <a:avLst/>
          </a:prstGeom>
        </p:spPr>
        <p:txBody>
          <a:bodyPr/>
          <a:lstStyle/>
          <a:p>
            <a:pPr/>
            <a:r>
              <a:t>This quote is somewhat philosophical (if you don’t know Mumford, go find out) : he was all the rage in the 1960s-70s, but did not like many aspects of modern cities.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3" name="Shape 423"/>
          <p:cNvSpPr/>
          <p:nvPr>
            <p:ph type="sldImg"/>
          </p:nvPr>
        </p:nvSpPr>
        <p:spPr>
          <a:prstGeom prst="rect">
            <a:avLst/>
          </a:prstGeom>
        </p:spPr>
        <p:txBody>
          <a:bodyPr/>
          <a:lstStyle/>
          <a:p>
            <a:pPr/>
          </a:p>
        </p:txBody>
      </p:sp>
      <p:sp>
        <p:nvSpPr>
          <p:cNvPr id="424" name="Shape 424"/>
          <p:cNvSpPr/>
          <p:nvPr>
            <p:ph type="body" sz="quarter" idx="1"/>
          </p:nvPr>
        </p:nvSpPr>
        <p:spPr>
          <a:prstGeom prst="rect">
            <a:avLst/>
          </a:prstGeom>
        </p:spPr>
        <p:txBody>
          <a:bodyPr/>
          <a:lstStyle/>
          <a:p>
            <a:pPr/>
            <a:r>
              <a:t>Note how this is a new kind of policy approach, encouraging large scale collaborations for the long term.</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Shape 217"/>
          <p:cNvSpPr/>
          <p:nvPr>
            <p:ph type="sldImg"/>
          </p:nvPr>
        </p:nvSpPr>
        <p:spPr>
          <a:prstGeom prst="rect">
            <a:avLst/>
          </a:prstGeom>
        </p:spPr>
        <p:txBody>
          <a:bodyPr/>
          <a:lstStyle/>
          <a:p>
            <a:pPr/>
          </a:p>
        </p:txBody>
      </p:sp>
      <p:sp>
        <p:nvSpPr>
          <p:cNvPr id="218" name="Shape 218"/>
          <p:cNvSpPr/>
          <p:nvPr>
            <p:ph type="body" sz="quarter" idx="1"/>
          </p:nvPr>
        </p:nvSpPr>
        <p:spPr>
          <a:prstGeom prst="rect">
            <a:avLst/>
          </a:prstGeom>
        </p:spPr>
        <p:txBody>
          <a:bodyPr/>
          <a:lstStyle/>
          <a:p>
            <a:pPr/>
            <a:r>
              <a:t>I propose that you remember at least these three themes about cities, which allow you to generate most of their properties and dynamics.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5" name="Shape 225"/>
          <p:cNvSpPr/>
          <p:nvPr>
            <p:ph type="sldImg"/>
          </p:nvPr>
        </p:nvSpPr>
        <p:spPr>
          <a:prstGeom prst="rect">
            <a:avLst/>
          </a:prstGeom>
        </p:spPr>
        <p:txBody>
          <a:bodyPr/>
          <a:lstStyle/>
          <a:p>
            <a:pPr/>
          </a:p>
        </p:txBody>
      </p:sp>
      <p:sp>
        <p:nvSpPr>
          <p:cNvPr id="226" name="Shape 226"/>
          <p:cNvSpPr/>
          <p:nvPr>
            <p:ph type="body" sz="quarter" idx="1"/>
          </p:nvPr>
        </p:nvSpPr>
        <p:spPr>
          <a:prstGeom prst="rect">
            <a:avLst/>
          </a:prstGeom>
        </p:spPr>
        <p:txBody>
          <a:bodyPr/>
          <a:lstStyle/>
          <a:p>
            <a:pPr/>
            <a:r>
              <a:t>In a nutshell, this is what is happening in cities: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2" name="Shape 232"/>
          <p:cNvSpPr/>
          <p:nvPr>
            <p:ph type="sldImg"/>
          </p:nvPr>
        </p:nvSpPr>
        <p:spPr>
          <a:prstGeom prst="rect">
            <a:avLst/>
          </a:prstGeom>
        </p:spPr>
        <p:txBody>
          <a:bodyPr/>
          <a:lstStyle/>
          <a:p>
            <a:pPr/>
          </a:p>
        </p:txBody>
      </p:sp>
      <p:sp>
        <p:nvSpPr>
          <p:cNvPr id="233" name="Shape 233"/>
          <p:cNvSpPr/>
          <p:nvPr>
            <p:ph type="body" sz="quarter" idx="1"/>
          </p:nvPr>
        </p:nvSpPr>
        <p:spPr>
          <a:prstGeom prst="rect">
            <a:avLst/>
          </a:prstGeom>
        </p:spPr>
        <p:txBody>
          <a:bodyPr/>
          <a:lstStyle/>
          <a:p>
            <a:pPr/>
            <a:r>
              <a:t>Let’s now look ahead, and briefly discuss these challenges (you can include your own and think through it).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Shape 252"/>
          <p:cNvSpPr/>
          <p:nvPr>
            <p:ph type="sldImg"/>
          </p:nvPr>
        </p:nvSpPr>
        <p:spPr>
          <a:prstGeom prst="rect">
            <a:avLst/>
          </a:prstGeom>
        </p:spPr>
        <p:txBody>
          <a:bodyPr/>
          <a:lstStyle/>
          <a:p>
            <a:pPr/>
          </a:p>
        </p:txBody>
      </p:sp>
      <p:sp>
        <p:nvSpPr>
          <p:cNvPr id="253" name="Shape 253"/>
          <p:cNvSpPr/>
          <p:nvPr>
            <p:ph type="body" sz="quarter" idx="1"/>
          </p:nvPr>
        </p:nvSpPr>
        <p:spPr>
          <a:prstGeom prst="rect">
            <a:avLst/>
          </a:prstGeom>
        </p:spPr>
        <p:txBody>
          <a:bodyPr/>
          <a:lstStyle/>
          <a:p>
            <a:pPr/>
            <a:r>
              <a:t>In the next few decades, some cities are projected to become larger than ever in history: this is expected to happen in South Asia, (Mumbai, Delhi), but also in Africa (Lagos, Kinshasa). These projections are mostly based on demographics and population growth decreases with urbanization. But if they hold Lagos, Nigeria may become the largest city in the world ever. Use our scaling results to imagine its diversity, wealth, inequality, skylines, and so on. The culture  created in these cities is likely to come to dominate the 21st (and 22nd) century, much as NYC and Tokyo dominated the 20th, and Paris and London the 19th, and so on. It will be a very different world.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Shape 259"/>
          <p:cNvSpPr/>
          <p:nvPr>
            <p:ph type="sldImg"/>
          </p:nvPr>
        </p:nvSpPr>
        <p:spPr>
          <a:prstGeom prst="rect">
            <a:avLst/>
          </a:prstGeom>
        </p:spPr>
        <p:txBody>
          <a:bodyPr/>
          <a:lstStyle/>
          <a:p>
            <a:pPr/>
          </a:p>
        </p:txBody>
      </p:sp>
      <p:sp>
        <p:nvSpPr>
          <p:cNvPr id="260" name="Shape 260"/>
          <p:cNvSpPr/>
          <p:nvPr>
            <p:ph type="body" sz="quarter" idx="1"/>
          </p:nvPr>
        </p:nvSpPr>
        <p:spPr>
          <a:prstGeom prst="rect">
            <a:avLst/>
          </a:prstGeom>
        </p:spPr>
        <p:txBody>
          <a:bodyPr/>
          <a:lstStyle/>
          <a:p>
            <a:pPr/>
            <a:r>
              <a:t>A challenge that goes along with it, is of inequality and slums in particular. In 2023, the number of people living in slums was revised up to 1.1 billion people, but this is now a smaller fraction of the world’s population. How to generate inclusion, prosperity, basic services and a dignified life for all is a major challenge ahead, but I hope you saw some reasons for hope when we discussed neighborhoods.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Shape 265"/>
          <p:cNvSpPr/>
          <p:nvPr>
            <p:ph type="sldImg"/>
          </p:nvPr>
        </p:nvSpPr>
        <p:spPr>
          <a:prstGeom prst="rect">
            <a:avLst/>
          </a:prstGeom>
        </p:spPr>
        <p:txBody>
          <a:bodyPr/>
          <a:lstStyle/>
          <a:p>
            <a:pPr/>
          </a:p>
        </p:txBody>
      </p:sp>
      <p:sp>
        <p:nvSpPr>
          <p:cNvPr id="266" name="Shape 266"/>
          <p:cNvSpPr/>
          <p:nvPr>
            <p:ph type="body" sz="quarter" idx="1"/>
          </p:nvPr>
        </p:nvSpPr>
        <p:spPr>
          <a:prstGeom prst="rect">
            <a:avLst/>
          </a:prstGeom>
        </p:spPr>
        <p:txBody>
          <a:bodyPr/>
          <a:lstStyle/>
          <a:p>
            <a:pPr/>
            <a:r>
              <a:t>And here are some additional reasons for hope. Literally every city which is now rich was poor and had slums at some point. Chicago was awful, but all this was understood and solved, mostly with good science and capacity in government.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8" name="Shape 278"/>
          <p:cNvSpPr/>
          <p:nvPr>
            <p:ph type="sldImg"/>
          </p:nvPr>
        </p:nvSpPr>
        <p:spPr>
          <a:prstGeom prst="rect">
            <a:avLst/>
          </a:prstGeom>
        </p:spPr>
        <p:txBody>
          <a:bodyPr/>
          <a:lstStyle/>
          <a:p>
            <a:pPr/>
          </a:p>
        </p:txBody>
      </p:sp>
      <p:sp>
        <p:nvSpPr>
          <p:cNvPr id="279" name="Shape 279"/>
          <p:cNvSpPr/>
          <p:nvPr>
            <p:ph type="body" sz="quarter" idx="1"/>
          </p:nvPr>
        </p:nvSpPr>
        <p:spPr>
          <a:prstGeom prst="rect">
            <a:avLst/>
          </a:prstGeom>
        </p:spPr>
        <p:txBody>
          <a:bodyPr/>
          <a:lstStyle/>
          <a:p>
            <a:pPr/>
            <a:r>
              <a:t>And now, the most beautiful streets in the world were once informal settlements. They preserve a human scale, charm that is almost impossible to design de novo. Understanding the evolution of cities and neighborhoods is therefore key, as we did in this course.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Bowl of salad with fried rice, boiled eggs, and chopsticks"/>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Bowl with salmon cakes, salad, and hummus "/>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Bowl of pappardelle pasta with parsley butter, roasted hazelnuts, and shaved parmesan chees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bowl of salad with fried rice, boiled eggs, and chopsticks"/>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49" name="Author and Date"/>
          <p:cNvSpPr txBox="1"/>
          <p:nvPr>
            <p:ph type="body" sz="quarter" idx="21" hasCustomPrompt="1"/>
          </p:nvPr>
        </p:nvSpPr>
        <p:spPr>
          <a:xfrm>
            <a:off x="6009753" y="9671548"/>
            <a:ext cx="12358691" cy="358301"/>
          </a:xfrm>
          <a:prstGeom prst="rect">
            <a:avLst/>
          </a:prstGeom>
        </p:spPr>
        <p:txBody>
          <a:bodyPr lIns="25717" tIns="25717" rIns="25717" bIns="25717"/>
          <a:lstStyle>
            <a:lvl1pPr marL="0" indent="0" defTabSz="544830">
              <a:lnSpc>
                <a:spcPct val="100000"/>
              </a:lnSpc>
              <a:spcBef>
                <a:spcPts val="0"/>
              </a:spcBef>
              <a:buSzTx/>
              <a:buNone/>
              <a:defRPr b="1" sz="1980"/>
            </a:lvl1pPr>
          </a:lstStyle>
          <a:p>
            <a:pPr/>
            <a:r>
              <a:t>Author and Date</a:t>
            </a:r>
          </a:p>
        </p:txBody>
      </p:sp>
      <p:sp>
        <p:nvSpPr>
          <p:cNvPr id="150" name="Presentation Title"/>
          <p:cNvSpPr txBox="1"/>
          <p:nvPr>
            <p:ph type="title" hasCustomPrompt="1"/>
          </p:nvPr>
        </p:nvSpPr>
        <p:spPr>
          <a:xfrm>
            <a:off x="6012653" y="4448807"/>
            <a:ext cx="12358692" cy="2614614"/>
          </a:xfrm>
          <a:prstGeom prst="rect">
            <a:avLst/>
          </a:prstGeom>
        </p:spPr>
        <p:txBody>
          <a:bodyPr lIns="28575" tIns="28575" rIns="28575" bIns="28575" anchor="b"/>
          <a:lstStyle>
            <a:lvl1pPr defTabSz="2438339">
              <a:defRPr spc="-224" sz="11200"/>
            </a:lvl1pPr>
          </a:lstStyle>
          <a:p>
            <a:pPr/>
            <a:r>
              <a:t>Presentation Title</a:t>
            </a:r>
          </a:p>
        </p:txBody>
      </p:sp>
      <p:sp>
        <p:nvSpPr>
          <p:cNvPr id="151" name="Body Level One…"/>
          <p:cNvSpPr txBox="1"/>
          <p:nvPr>
            <p:ph type="body" sz="quarter" idx="1" hasCustomPrompt="1"/>
          </p:nvPr>
        </p:nvSpPr>
        <p:spPr>
          <a:xfrm>
            <a:off x="6009754" y="7063420"/>
            <a:ext cx="12358689" cy="1071563"/>
          </a:xfrm>
          <a:prstGeom prst="rect">
            <a:avLst/>
          </a:prstGeom>
        </p:spPr>
        <p:txBody>
          <a:bodyPr lIns="28575" tIns="28575" rIns="28575" bIns="28575"/>
          <a:lstStyle>
            <a:lvl1pPr marL="0" indent="0" defTabSz="825500">
              <a:lnSpc>
                <a:spcPct val="100000"/>
              </a:lnSpc>
              <a:spcBef>
                <a:spcPts val="0"/>
              </a:spcBef>
              <a:buSzTx/>
              <a:buNone/>
              <a:defRPr b="1" sz="5000"/>
            </a:lvl1pPr>
            <a:lvl2pPr marL="0" indent="457200" defTabSz="825500">
              <a:lnSpc>
                <a:spcPct val="100000"/>
              </a:lnSpc>
              <a:spcBef>
                <a:spcPts val="0"/>
              </a:spcBef>
              <a:buSzTx/>
              <a:buNone/>
              <a:defRPr b="1" sz="5000"/>
            </a:lvl2pPr>
            <a:lvl3pPr marL="0" indent="914400" defTabSz="825500">
              <a:lnSpc>
                <a:spcPct val="100000"/>
              </a:lnSpc>
              <a:spcBef>
                <a:spcPts val="0"/>
              </a:spcBef>
              <a:buSzTx/>
              <a:buNone/>
              <a:defRPr b="1" sz="5000"/>
            </a:lvl3pPr>
            <a:lvl4pPr marL="0" indent="1371600" defTabSz="825500">
              <a:lnSpc>
                <a:spcPct val="100000"/>
              </a:lnSpc>
              <a:spcBef>
                <a:spcPts val="0"/>
              </a:spcBef>
              <a:buSzTx/>
              <a:buNone/>
              <a:defRPr b="1" sz="5000"/>
            </a:lvl4pPr>
            <a:lvl5pPr marL="0" indent="1828800" defTabSz="825500">
              <a:lnSpc>
                <a:spcPct val="100000"/>
              </a:lnSpc>
              <a:spcBef>
                <a:spcPts val="0"/>
              </a:spcBef>
              <a:buSzTx/>
              <a:buNone/>
              <a:defRPr b="1" sz="5000"/>
            </a:lvl5pPr>
          </a:lstStyle>
          <a:p>
            <a:pPr/>
            <a:r>
              <a:t>Presentation Subtitle</a:t>
            </a:r>
          </a:p>
          <a:p>
            <a:pPr lvl="1"/>
            <a:r>
              <a:t/>
            </a:r>
          </a:p>
          <a:p>
            <a:pPr lvl="2"/>
            <a:r>
              <a:t/>
            </a:r>
          </a:p>
          <a:p>
            <a:pPr lvl="3"/>
            <a:r>
              <a:t/>
            </a:r>
          </a:p>
          <a:p>
            <a:pPr lvl="4"/>
            <a:r>
              <a:t/>
            </a:r>
          </a:p>
        </p:txBody>
      </p:sp>
      <p:sp>
        <p:nvSpPr>
          <p:cNvPr id="152" name="Slide Number"/>
          <p:cNvSpPr txBox="1"/>
          <p:nvPr>
            <p:ph type="sldNum" sz="quarter" idx="2"/>
          </p:nvPr>
        </p:nvSpPr>
        <p:spPr>
          <a:xfrm>
            <a:off x="12054703" y="10313777"/>
            <a:ext cx="267565" cy="255373"/>
          </a:xfrm>
          <a:prstGeom prst="rect">
            <a:avLst/>
          </a:prstGeom>
        </p:spPr>
        <p:txBody>
          <a:bodyPr lIns="28575" tIns="28575" rIns="28575" bIns="28575"/>
          <a:lstStyle>
            <a:lvl1pPr defTabSz="584200">
              <a:defRPr sz="14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59" name="Title Text"/>
          <p:cNvSpPr txBox="1"/>
          <p:nvPr>
            <p:ph type="title"/>
          </p:nvPr>
        </p:nvSpPr>
        <p:spPr>
          <a:xfrm>
            <a:off x="4833937" y="2303859"/>
            <a:ext cx="14716126" cy="4643438"/>
          </a:xfrm>
          <a:prstGeom prst="rect">
            <a:avLst/>
          </a:prstGeom>
        </p:spPr>
        <p:txBody>
          <a:bodyPr lIns="71437" tIns="71437" rIns="71437" bIns="71437" anchor="b"/>
          <a:lstStyle>
            <a:lvl1pPr algn="ctr" defTabSz="821531">
              <a:lnSpc>
                <a:spcPct val="100000"/>
              </a:lnSpc>
              <a:defRPr b="0" spc="0" sz="11200">
                <a:latin typeface="Helvetica Neue Medium"/>
                <a:ea typeface="Helvetica Neue Medium"/>
                <a:cs typeface="Helvetica Neue Medium"/>
                <a:sym typeface="Helvetica Neue Medium"/>
              </a:defRPr>
            </a:lvl1pPr>
          </a:lstStyle>
          <a:p>
            <a:pPr/>
            <a:r>
              <a:t>Title Text</a:t>
            </a:r>
          </a:p>
        </p:txBody>
      </p:sp>
      <p:sp>
        <p:nvSpPr>
          <p:cNvPr id="160" name="Body Level One…"/>
          <p:cNvSpPr txBox="1"/>
          <p:nvPr>
            <p:ph type="body" sz="quarter" idx="1"/>
          </p:nvPr>
        </p:nvSpPr>
        <p:spPr>
          <a:xfrm>
            <a:off x="4833937" y="7090171"/>
            <a:ext cx="14716126" cy="1589486"/>
          </a:xfrm>
          <a:prstGeom prst="rect">
            <a:avLst/>
          </a:prstGeom>
        </p:spPr>
        <p:txBody>
          <a:bodyPr lIns="71437" tIns="71437" rIns="71437" bIns="71437"/>
          <a:lstStyle>
            <a:lvl1pPr marL="0" indent="0" algn="ctr" defTabSz="821531">
              <a:lnSpc>
                <a:spcPct val="100000"/>
              </a:lnSpc>
              <a:spcBef>
                <a:spcPts val="0"/>
              </a:spcBef>
              <a:buSzTx/>
              <a:buNone/>
              <a:defRPr sz="5200"/>
            </a:lvl1pPr>
            <a:lvl2pPr marL="0" indent="0" algn="ctr" defTabSz="821531">
              <a:lnSpc>
                <a:spcPct val="100000"/>
              </a:lnSpc>
              <a:spcBef>
                <a:spcPts val="0"/>
              </a:spcBef>
              <a:buSzTx/>
              <a:buNone/>
              <a:defRPr sz="5200"/>
            </a:lvl2pPr>
            <a:lvl3pPr marL="0" indent="0" algn="ctr" defTabSz="821531">
              <a:lnSpc>
                <a:spcPct val="100000"/>
              </a:lnSpc>
              <a:spcBef>
                <a:spcPts val="0"/>
              </a:spcBef>
              <a:buSzTx/>
              <a:buNone/>
              <a:defRPr sz="5200"/>
            </a:lvl3pPr>
            <a:lvl4pPr marL="0" indent="0" algn="ctr" defTabSz="821531">
              <a:lnSpc>
                <a:spcPct val="100000"/>
              </a:lnSpc>
              <a:spcBef>
                <a:spcPts val="0"/>
              </a:spcBef>
              <a:buSzTx/>
              <a:buNone/>
              <a:defRPr sz="5200"/>
            </a:lvl4pPr>
            <a:lvl5pPr marL="0" indent="0" algn="ctr" defTabSz="821531">
              <a:lnSpc>
                <a:spcPct val="100000"/>
              </a:lnSpc>
              <a:spcBef>
                <a:spcPts val="0"/>
              </a:spcBef>
              <a:buSzTx/>
              <a:buNone/>
              <a:defRPr sz="5200"/>
            </a:lvl5pPr>
          </a:lstStyle>
          <a:p>
            <a:pPr/>
            <a:r>
              <a:t>Body Level One</a:t>
            </a:r>
          </a:p>
          <a:p>
            <a:pPr lvl="1"/>
            <a:r>
              <a:t>Body Level Two</a:t>
            </a:r>
          </a:p>
          <a:p>
            <a:pPr lvl="2"/>
            <a:r>
              <a:t>Body Level Three</a:t>
            </a:r>
          </a:p>
          <a:p>
            <a:pPr lvl="3"/>
            <a:r>
              <a:t>Body Level Four</a:t>
            </a:r>
          </a:p>
          <a:p>
            <a:pPr lvl="4"/>
            <a:r>
              <a:t>Body Level Five</a:t>
            </a:r>
          </a:p>
        </p:txBody>
      </p:sp>
      <p:sp>
        <p:nvSpPr>
          <p:cNvPr id="161" name="Slide Number"/>
          <p:cNvSpPr txBox="1"/>
          <p:nvPr>
            <p:ph type="sldNum" sz="quarter" idx="2"/>
          </p:nvPr>
        </p:nvSpPr>
        <p:spPr>
          <a:xfrm>
            <a:off x="11954103" y="13073062"/>
            <a:ext cx="466269" cy="477671"/>
          </a:xfrm>
          <a:prstGeom prst="rect">
            <a:avLst/>
          </a:prstGeom>
        </p:spPr>
        <p:txBody>
          <a:bodyPr lIns="71437" tIns="71437" rIns="71437" bIns="71437" anchor="t"/>
          <a:lstStyle>
            <a:lvl1pPr defTabSz="821531">
              <a:defRPr sz="22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bg>
      <p:bgPr>
        <a:solidFill>
          <a:srgbClr val="000000"/>
        </a:solidFill>
      </p:bgPr>
    </p:bg>
    <p:spTree>
      <p:nvGrpSpPr>
        <p:cNvPr id="1" name=""/>
        <p:cNvGrpSpPr/>
        <p:nvPr/>
      </p:nvGrpSpPr>
      <p:grpSpPr>
        <a:xfrm>
          <a:off x="0" y="0"/>
          <a:ext cx="0" cy="0"/>
          <a:chOff x="0" y="0"/>
          <a:chExt cx="0" cy="0"/>
        </a:xfrm>
      </p:grpSpPr>
      <p:sp>
        <p:nvSpPr>
          <p:cNvPr id="168"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bg>
      <p:bgPr>
        <a:solidFill>
          <a:srgbClr val="000000"/>
        </a:solidFill>
      </p:bgPr>
    </p:bg>
    <p:spTree>
      <p:nvGrpSpPr>
        <p:cNvPr id="1" name=""/>
        <p:cNvGrpSpPr/>
        <p:nvPr/>
      </p:nvGrpSpPr>
      <p:grpSpPr>
        <a:xfrm>
          <a:off x="0" y="0"/>
          <a:ext cx="0" cy="0"/>
          <a:chOff x="0" y="0"/>
          <a:chExt cx="0" cy="0"/>
        </a:xfrm>
      </p:grpSpPr>
      <p:sp>
        <p:nvSpPr>
          <p:cNvPr id="175" name="Title Text"/>
          <p:cNvSpPr txBox="1"/>
          <p:nvPr>
            <p:ph type="title"/>
          </p:nvPr>
        </p:nvSpPr>
        <p:spPr>
          <a:xfrm>
            <a:off x="4387453" y="357187"/>
            <a:ext cx="15609094" cy="3036095"/>
          </a:xfrm>
          <a:prstGeom prst="rect">
            <a:avLst/>
          </a:prstGeom>
        </p:spPr>
        <p:txBody>
          <a:bodyPr lIns="71437" tIns="71437" rIns="71437" bIns="71437" anchor="ctr"/>
          <a:lstStyle>
            <a:lvl1pPr algn="ctr" defTabSz="821531">
              <a:lnSpc>
                <a:spcPct val="100000"/>
              </a:lnSpc>
              <a:defRPr b="0" spc="0" sz="11200">
                <a:solidFill>
                  <a:srgbClr val="FFFFFF"/>
                </a:solidFill>
                <a:latin typeface="Helvetica Light"/>
                <a:ea typeface="Helvetica Light"/>
                <a:cs typeface="Helvetica Light"/>
                <a:sym typeface="Helvetica Light"/>
              </a:defRPr>
            </a:lvl1pPr>
          </a:lstStyle>
          <a:p>
            <a:pPr/>
            <a:r>
              <a:t>Title Text</a:t>
            </a:r>
          </a:p>
        </p:txBody>
      </p:sp>
      <p:sp>
        <p:nvSpPr>
          <p:cNvPr id="176" name="Body Level One…"/>
          <p:cNvSpPr txBox="1"/>
          <p:nvPr>
            <p:ph type="body" idx="1"/>
          </p:nvPr>
        </p:nvSpPr>
        <p:spPr>
          <a:xfrm>
            <a:off x="4387453" y="3643312"/>
            <a:ext cx="15609094" cy="8840392"/>
          </a:xfrm>
          <a:prstGeom prst="rect">
            <a:avLst/>
          </a:prstGeom>
        </p:spPr>
        <p:txBody>
          <a:bodyPr lIns="71437" tIns="71437" rIns="71437" bIns="71437" anchor="ctr"/>
          <a:lstStyle>
            <a:lvl1pPr marL="608263" indent="-608263" defTabSz="821531">
              <a:lnSpc>
                <a:spcPct val="100000"/>
              </a:lnSpc>
              <a:spcBef>
                <a:spcPts val="5900"/>
              </a:spcBef>
              <a:buSzPct val="75000"/>
              <a:buChar char="-"/>
              <a:defRPr sz="5200">
                <a:solidFill>
                  <a:srgbClr val="FFFFFF"/>
                </a:solidFill>
                <a:latin typeface="Helvetica Light"/>
                <a:ea typeface="Helvetica Light"/>
                <a:cs typeface="Helvetica Light"/>
                <a:sym typeface="Helvetica Light"/>
              </a:defRPr>
            </a:lvl1pPr>
            <a:lvl2pPr marL="1052763" indent="-608263" defTabSz="821531">
              <a:lnSpc>
                <a:spcPct val="100000"/>
              </a:lnSpc>
              <a:spcBef>
                <a:spcPts val="5900"/>
              </a:spcBef>
              <a:buSzPct val="75000"/>
              <a:buChar char="-"/>
              <a:defRPr sz="5200">
                <a:solidFill>
                  <a:srgbClr val="FFFFFF"/>
                </a:solidFill>
                <a:latin typeface="Helvetica Light"/>
                <a:ea typeface="Helvetica Light"/>
                <a:cs typeface="Helvetica Light"/>
                <a:sym typeface="Helvetica Light"/>
              </a:defRPr>
            </a:lvl2pPr>
            <a:lvl3pPr marL="1497263" indent="-608263" defTabSz="821531">
              <a:lnSpc>
                <a:spcPct val="100000"/>
              </a:lnSpc>
              <a:spcBef>
                <a:spcPts val="5900"/>
              </a:spcBef>
              <a:buSzPct val="75000"/>
              <a:buChar char="-"/>
              <a:defRPr sz="5200">
                <a:solidFill>
                  <a:srgbClr val="FFFFFF"/>
                </a:solidFill>
                <a:latin typeface="Helvetica Light"/>
                <a:ea typeface="Helvetica Light"/>
                <a:cs typeface="Helvetica Light"/>
                <a:sym typeface="Helvetica Light"/>
              </a:defRPr>
            </a:lvl3pPr>
            <a:lvl4pPr marL="1941763" indent="-608263" defTabSz="821531">
              <a:lnSpc>
                <a:spcPct val="100000"/>
              </a:lnSpc>
              <a:spcBef>
                <a:spcPts val="5900"/>
              </a:spcBef>
              <a:buSzPct val="75000"/>
              <a:buChar char="-"/>
              <a:defRPr sz="5200">
                <a:solidFill>
                  <a:srgbClr val="FFFFFF"/>
                </a:solidFill>
                <a:latin typeface="Helvetica Light"/>
                <a:ea typeface="Helvetica Light"/>
                <a:cs typeface="Helvetica Light"/>
                <a:sym typeface="Helvetica Light"/>
              </a:defRPr>
            </a:lvl4pPr>
            <a:lvl5pPr marL="2386263" indent="-608263" defTabSz="821531">
              <a:lnSpc>
                <a:spcPct val="100000"/>
              </a:lnSpc>
              <a:spcBef>
                <a:spcPts val="5900"/>
              </a:spcBef>
              <a:buSzPct val="75000"/>
              <a:buChar char="-"/>
              <a:defRPr sz="5200">
                <a:solidFill>
                  <a:srgbClr val="FFFFFF"/>
                </a:solidFill>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77" name="Slide Number"/>
          <p:cNvSpPr txBox="1"/>
          <p:nvPr>
            <p:ph type="sldNum" sz="quarter" idx="2"/>
          </p:nvPr>
        </p:nvSpPr>
        <p:spPr>
          <a:xfrm>
            <a:off x="11935814" y="13019484"/>
            <a:ext cx="494513" cy="511176"/>
          </a:xfrm>
          <a:prstGeom prst="rect">
            <a:avLst/>
          </a:prstGeom>
        </p:spPr>
        <p:txBody>
          <a:bodyPr lIns="71437" tIns="71437" rIns="71437" bIns="71437" anchor="t"/>
          <a:lstStyle>
            <a:lvl1pPr defTabSz="821531">
              <a:defRPr sz="2400">
                <a:solidFill>
                  <a:srgbClr val="FFFFFF"/>
                </a:solidFill>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Avocados and limes"/>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Bowl with salmon cakes, salad, and hummus"/>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Bowl of pappardelle pasta with parsley butter, roasted hazelnuts, and shaved parmesan cheese"/>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4.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 Id="rId3" Type="http://schemas.openxmlformats.org/officeDocument/2006/relationships/image" Target="../media/image5.jpe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5.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6.jpe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 Id="rId3" Type="http://schemas.openxmlformats.org/officeDocument/2006/relationships/image" Target="../media/image7.jpe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8.jpeg"/><Relationship Id="rId4" Type="http://schemas.openxmlformats.org/officeDocument/2006/relationships/image" Target="../media/image8.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9.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0.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1.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2.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3.jpeg"/><Relationship Id="rId5"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Luís M. A. Bettencourt 2023"/>
          <p:cNvSpPr txBox="1"/>
          <p:nvPr>
            <p:ph type="body" idx="21"/>
          </p:nvPr>
        </p:nvSpPr>
        <p:spPr>
          <a:xfrm>
            <a:off x="3644770" y="11206079"/>
            <a:ext cx="14710228" cy="1071564"/>
          </a:xfrm>
          <a:prstGeom prst="rect">
            <a:avLst/>
          </a:prstGeom>
          <a:extLst>
            <a:ext uri="{C572A759-6A51-4108-AA02-DFA0A04FC94B}">
              <ma14:wrappingTextBoxFlag xmlns:ma14="http://schemas.microsoft.com/office/mac/drawingml/2011/main" val="1"/>
            </a:ext>
          </a:extLst>
        </p:spPr>
        <p:txBody>
          <a:bodyPr/>
          <a:lstStyle>
            <a:lvl1pPr defTabSz="825500">
              <a:defRPr sz="3000"/>
            </a:lvl1pPr>
          </a:lstStyle>
          <a:p>
            <a:pPr/>
            <a:r>
              <a:t>©Luís M. A. Bettencourt 2023</a:t>
            </a:r>
          </a:p>
        </p:txBody>
      </p:sp>
      <p:sp>
        <p:nvSpPr>
          <p:cNvPr id="187" name="Lecture 18"/>
          <p:cNvSpPr txBox="1"/>
          <p:nvPr>
            <p:ph type="title"/>
          </p:nvPr>
        </p:nvSpPr>
        <p:spPr>
          <a:xfrm>
            <a:off x="3828203" y="3167022"/>
            <a:ext cx="12358692" cy="2614614"/>
          </a:xfrm>
          <a:prstGeom prst="rect">
            <a:avLst/>
          </a:prstGeom>
        </p:spPr>
        <p:txBody>
          <a:bodyPr/>
          <a:lstStyle>
            <a:lvl1pPr defTabSz="821531">
              <a:lnSpc>
                <a:spcPct val="100000"/>
              </a:lnSpc>
              <a:defRPr spc="0" sz="4600"/>
            </a:lvl1pPr>
          </a:lstStyle>
          <a:p>
            <a:pPr/>
            <a:r>
              <a:t>Lecture 18</a:t>
            </a:r>
          </a:p>
        </p:txBody>
      </p:sp>
      <p:sp>
        <p:nvSpPr>
          <p:cNvPr id="188" name="18.1 What are Cities for? The Challenges Ahead"/>
          <p:cNvSpPr txBox="1"/>
          <p:nvPr>
            <p:ph type="body" sz="quarter" idx="1"/>
          </p:nvPr>
        </p:nvSpPr>
        <p:spPr>
          <a:xfrm>
            <a:off x="3825304" y="7958076"/>
            <a:ext cx="16733392" cy="1071563"/>
          </a:xfrm>
          <a:prstGeom prst="rect">
            <a:avLst/>
          </a:prstGeom>
        </p:spPr>
        <p:txBody>
          <a:bodyPr/>
          <a:lstStyle>
            <a:lvl1pPr algn="ctr" defTabSz="821531">
              <a:defRPr b="0" sz="5200"/>
            </a:lvl1pPr>
          </a:lstStyle>
          <a:p>
            <a:pPr/>
            <a:r>
              <a:t>18.1 What are Cities for? The Challenges Ahead </a:t>
            </a:r>
          </a:p>
        </p:txBody>
      </p:sp>
      <p:sp>
        <p:nvSpPr>
          <p:cNvPr id="189" name="IUS Ch 10"/>
          <p:cNvSpPr txBox="1"/>
          <p:nvPr/>
        </p:nvSpPr>
        <p:spPr>
          <a:xfrm>
            <a:off x="20985635" y="8201301"/>
            <a:ext cx="1988618"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Ch 10</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1" name="Shrinking Cities"/>
          <p:cNvSpPr txBox="1"/>
          <p:nvPr/>
        </p:nvSpPr>
        <p:spPr>
          <a:xfrm>
            <a:off x="10225785" y="517808"/>
            <a:ext cx="3932429" cy="7091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000">
                <a:solidFill>
                  <a:srgbClr val="000000"/>
                </a:solidFill>
              </a:defRPr>
            </a:lvl1pPr>
          </a:lstStyle>
          <a:p>
            <a:pPr/>
            <a:r>
              <a:t>Shrinking Cities</a:t>
            </a:r>
          </a:p>
        </p:txBody>
      </p:sp>
      <p:sp>
        <p:nvSpPr>
          <p:cNvPr id="282" name="a critical challenge for the US and many other richer nations, including China"/>
          <p:cNvSpPr txBox="1"/>
          <p:nvPr/>
        </p:nvSpPr>
        <p:spPr>
          <a:xfrm>
            <a:off x="5404351" y="1272675"/>
            <a:ext cx="13575298" cy="5731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100"/>
            </a:lvl1pPr>
          </a:lstStyle>
          <a:p>
            <a:pPr/>
            <a:r>
              <a:t>a critical challenge for the US and many other richer nations, including China</a:t>
            </a:r>
          </a:p>
        </p:txBody>
      </p:sp>
      <p:sp>
        <p:nvSpPr>
          <p:cNvPr id="283" name="infrastructure is hard to shrink and creates enormous deficits: can you imagine how to improve this situation?"/>
          <p:cNvSpPr txBox="1"/>
          <p:nvPr/>
        </p:nvSpPr>
        <p:spPr>
          <a:xfrm>
            <a:off x="3479723" y="12831544"/>
            <a:ext cx="17424553" cy="5234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800"/>
            </a:lvl1pPr>
          </a:lstStyle>
          <a:p>
            <a:pPr/>
            <a:r>
              <a:t>infrastructure is hard to shrink and creates enormous deficits: can you imagine how to improve this situation?</a:t>
            </a:r>
          </a:p>
        </p:txBody>
      </p:sp>
      <p:pic>
        <p:nvPicPr>
          <p:cNvPr id="284" name="Screen Shot 2020-12-10 at 12.59.23 AM.jpg" descr="Screen Shot 2020-12-10 at 12.59.23 AM.jpg"/>
          <p:cNvPicPr>
            <a:picLocks noChangeAspect="1"/>
          </p:cNvPicPr>
          <p:nvPr/>
        </p:nvPicPr>
        <p:blipFill>
          <a:blip r:embed="rId3">
            <a:extLst/>
          </a:blip>
          <a:stretch>
            <a:fillRect/>
          </a:stretch>
        </p:blipFill>
        <p:spPr>
          <a:xfrm>
            <a:off x="4966386" y="2799208"/>
            <a:ext cx="14451228" cy="9411464"/>
          </a:xfrm>
          <a:prstGeom prst="rect">
            <a:avLst/>
          </a:prstGeom>
          <a:ln w="12700">
            <a:miter lim="400000"/>
          </a:ln>
        </p:spPr>
      </p:pic>
      <p:sp>
        <p:nvSpPr>
          <p:cNvPr id="285" name="https://www.theguardian.com/cities/gallery/2016/nov/02/global-population-decline-cities-mapped"/>
          <p:cNvSpPr txBox="1"/>
          <p:nvPr/>
        </p:nvSpPr>
        <p:spPr>
          <a:xfrm>
            <a:off x="10206974" y="2378541"/>
            <a:ext cx="13447777"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https://www.theguardian.com/cities/gallery/2016/nov/02/global-population-decline-cities-mapped</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Shrinking Cities"/>
          <p:cNvSpPr txBox="1"/>
          <p:nvPr/>
        </p:nvSpPr>
        <p:spPr>
          <a:xfrm>
            <a:off x="10225785" y="1032963"/>
            <a:ext cx="3932429" cy="7091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000">
                <a:solidFill>
                  <a:srgbClr val="000000"/>
                </a:solidFill>
              </a:defRPr>
            </a:lvl1pPr>
          </a:lstStyle>
          <a:p>
            <a:pPr/>
            <a:r>
              <a:t>Shrinking Cities</a:t>
            </a:r>
          </a:p>
        </p:txBody>
      </p:sp>
      <p:sp>
        <p:nvSpPr>
          <p:cNvPr id="290" name="The challenge of slums and accelerating the development of livable cities"/>
          <p:cNvSpPr txBox="1"/>
          <p:nvPr/>
        </p:nvSpPr>
        <p:spPr>
          <a:xfrm>
            <a:off x="7164019" y="2039985"/>
            <a:ext cx="10055962"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The challenge of slums and accelerating the development of livable cities</a:t>
            </a:r>
          </a:p>
        </p:txBody>
      </p:sp>
      <p:sp>
        <p:nvSpPr>
          <p:cNvPr id="291" name="infrastructure is hard to shrink and creates enormous stranded costs (and deficits): can you imagine how to improve this situation?"/>
          <p:cNvSpPr txBox="1"/>
          <p:nvPr/>
        </p:nvSpPr>
        <p:spPr>
          <a:xfrm>
            <a:off x="98501" y="12253472"/>
            <a:ext cx="24186998" cy="58511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200"/>
            </a:pPr>
            <a:r>
              <a:rPr b="1"/>
              <a:t>infrastructure is hard to shrink</a:t>
            </a:r>
            <a:r>
              <a:t> and creates enormous stranded costs (and deficits): can you imagine how to improve this situation?</a:t>
            </a:r>
          </a:p>
        </p:txBody>
      </p:sp>
      <p:pic>
        <p:nvPicPr>
          <p:cNvPr id="292" name="Screen Shot 2020-12-10 at 12.58.22 AM.jpg" descr="Screen Shot 2020-12-10 at 12.58.22 AM.jpg"/>
          <p:cNvPicPr>
            <a:picLocks noChangeAspect="1"/>
          </p:cNvPicPr>
          <p:nvPr/>
        </p:nvPicPr>
        <p:blipFill>
          <a:blip r:embed="rId3">
            <a:extLst/>
          </a:blip>
          <a:stretch>
            <a:fillRect/>
          </a:stretch>
        </p:blipFill>
        <p:spPr>
          <a:xfrm>
            <a:off x="4386743" y="2671453"/>
            <a:ext cx="15610514" cy="9188211"/>
          </a:xfrm>
          <a:prstGeom prst="rect">
            <a:avLst/>
          </a:prstGeom>
          <a:ln w="12700">
            <a:miter lim="400000"/>
          </a:ln>
        </p:spPr>
      </p:pic>
      <p:sp>
        <p:nvSpPr>
          <p:cNvPr id="293" name="https://www.theguardian.com/cities/gallery/2016/nov/02/global-population-decline-cities-mapped"/>
          <p:cNvSpPr txBox="1"/>
          <p:nvPr/>
        </p:nvSpPr>
        <p:spPr>
          <a:xfrm>
            <a:off x="10603461" y="13232394"/>
            <a:ext cx="1344777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https://www.theguardian.com/cities/gallery/2016/nov/02/global-population-decline-cities-mapped</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97" name="deficit_chart.png" descr="deficit_chart.png"/>
          <p:cNvPicPr>
            <a:picLocks noChangeAspect="1"/>
          </p:cNvPicPr>
          <p:nvPr/>
        </p:nvPicPr>
        <p:blipFill>
          <a:blip r:embed="rId3">
            <a:extLst/>
          </a:blip>
          <a:stretch>
            <a:fillRect/>
          </a:stretch>
        </p:blipFill>
        <p:spPr>
          <a:xfrm>
            <a:off x="64242" y="1907193"/>
            <a:ext cx="13056521" cy="8805561"/>
          </a:xfrm>
          <a:prstGeom prst="rect">
            <a:avLst/>
          </a:prstGeom>
          <a:ln w="12700">
            <a:miter lim="400000"/>
          </a:ln>
        </p:spPr>
      </p:pic>
      <p:sp>
        <p:nvSpPr>
          <p:cNvPr id="298" name="https://www.civicfed.org/civic-federation/blog/city-chicago-projected-budget-deficit-increases-8382-million"/>
          <p:cNvSpPr txBox="1"/>
          <p:nvPr/>
        </p:nvSpPr>
        <p:spPr>
          <a:xfrm>
            <a:off x="8169" y="10867878"/>
            <a:ext cx="1475902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https://www.civicfed.org/civic-federation/blog/city-chicago-projected-budget-deficit-increases-8382-million</a:t>
            </a:r>
          </a:p>
        </p:txBody>
      </p:sp>
      <p:pic>
        <p:nvPicPr>
          <p:cNvPr id="299" name="8.19.22_blog_post.1.png" descr="8.19.22_blog_post.1.png"/>
          <p:cNvPicPr>
            <a:picLocks noChangeAspect="1"/>
          </p:cNvPicPr>
          <p:nvPr/>
        </p:nvPicPr>
        <p:blipFill>
          <a:blip r:embed="rId4">
            <a:extLst/>
          </a:blip>
          <a:stretch>
            <a:fillRect/>
          </a:stretch>
        </p:blipFill>
        <p:spPr>
          <a:xfrm>
            <a:off x="13489238" y="3091399"/>
            <a:ext cx="10359119" cy="6437149"/>
          </a:xfrm>
          <a:prstGeom prst="rect">
            <a:avLst/>
          </a:prstGeom>
          <a:ln w="12700">
            <a:miter lim="400000"/>
          </a:ln>
        </p:spPr>
      </p:pic>
      <p:sp>
        <p:nvSpPr>
          <p:cNvPr id="300" name="Oval"/>
          <p:cNvSpPr/>
          <p:nvPr/>
        </p:nvSpPr>
        <p:spPr>
          <a:xfrm>
            <a:off x="20707872" y="5044958"/>
            <a:ext cx="751643" cy="707600"/>
          </a:xfrm>
          <a:prstGeom prst="ellipse">
            <a:avLst/>
          </a:prstGeom>
          <a:ln w="63500">
            <a:solidFill>
              <a:schemeClr val="accent5">
                <a:hueOff val="-82419"/>
                <a:satOff val="-9513"/>
                <a:lumOff val="-16343"/>
              </a:schemeClr>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301" name="https://www.civicfed.org/civic-federation/blog/fy2023-chicago-budget-forecast-signals-short-term-recovery"/>
          <p:cNvSpPr txBox="1"/>
          <p:nvPr/>
        </p:nvSpPr>
        <p:spPr>
          <a:xfrm>
            <a:off x="9422367" y="13051658"/>
            <a:ext cx="14769999"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https://www.civicfed.org/civic-federation/blog/fy2023-chicago-budget-forecast-signals-short-term-recovery</a:t>
            </a:r>
          </a:p>
        </p:txBody>
      </p:sp>
      <p:sp>
        <p:nvSpPr>
          <p:cNvPr id="302" name="Short or long term recovery?"/>
          <p:cNvSpPr txBox="1"/>
          <p:nvPr/>
        </p:nvSpPr>
        <p:spPr>
          <a:xfrm>
            <a:off x="20315152" y="7023804"/>
            <a:ext cx="4015132"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2419"/>
                    <a:satOff val="-9513"/>
                    <a:lumOff val="-16343"/>
                  </a:schemeClr>
                </a:solidFill>
              </a:defRPr>
            </a:lvl1pPr>
          </a:lstStyle>
          <a:p>
            <a:pPr/>
            <a:r>
              <a:t>Short or long term recovery?</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06" name="Screen Shot 2021-12-02 at 10.35.49 AM.pdf" descr="Screen Shot 2021-12-02 at 10.35.49 AM.pdf"/>
          <p:cNvPicPr>
            <a:picLocks noChangeAspect="1"/>
          </p:cNvPicPr>
          <p:nvPr/>
        </p:nvPicPr>
        <p:blipFill>
          <a:blip r:embed="rId3">
            <a:extLst/>
          </a:blip>
          <a:stretch>
            <a:fillRect/>
          </a:stretch>
        </p:blipFill>
        <p:spPr>
          <a:xfrm>
            <a:off x="511334" y="1178504"/>
            <a:ext cx="18074369" cy="11358992"/>
          </a:xfrm>
          <a:prstGeom prst="rect">
            <a:avLst/>
          </a:prstGeom>
          <a:ln w="12700">
            <a:miter lim="400000"/>
          </a:ln>
        </p:spPr>
      </p:pic>
      <p:pic>
        <p:nvPicPr>
          <p:cNvPr id="307" name="Screen Shot 2021-12-02 at 10.36.24 AM.pdf" descr="Screen Shot 2021-12-02 at 10.36.24 AM.pdf"/>
          <p:cNvPicPr>
            <a:picLocks noChangeAspect="1"/>
          </p:cNvPicPr>
          <p:nvPr/>
        </p:nvPicPr>
        <p:blipFill>
          <a:blip r:embed="rId4">
            <a:extLst/>
          </a:blip>
          <a:stretch>
            <a:fillRect/>
          </a:stretch>
        </p:blipFill>
        <p:spPr>
          <a:xfrm>
            <a:off x="19842216" y="4242132"/>
            <a:ext cx="2814728" cy="6871816"/>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1" name="Decarbonization and Sustainability"/>
          <p:cNvSpPr txBox="1"/>
          <p:nvPr/>
        </p:nvSpPr>
        <p:spPr>
          <a:xfrm>
            <a:off x="7930641" y="566870"/>
            <a:ext cx="8522717" cy="70916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000">
                <a:solidFill>
                  <a:srgbClr val="000000"/>
                </a:solidFill>
              </a:defRPr>
            </a:lvl1pPr>
          </a:lstStyle>
          <a:p>
            <a:pPr/>
            <a:r>
              <a:t>Decarbonization and Sustainability</a:t>
            </a:r>
          </a:p>
        </p:txBody>
      </p:sp>
      <p:sp>
        <p:nvSpPr>
          <p:cNvPr id="312" name="Changing Humans relationship with Nature and the Planet"/>
          <p:cNvSpPr txBox="1"/>
          <p:nvPr/>
        </p:nvSpPr>
        <p:spPr>
          <a:xfrm>
            <a:off x="8194090" y="1279518"/>
            <a:ext cx="7995820"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Changing Humans relationship with Nature and the Planet</a:t>
            </a:r>
          </a:p>
        </p:txBody>
      </p:sp>
      <p:pic>
        <p:nvPicPr>
          <p:cNvPr id="313" name="SRSs_Figure_1.001.jpeg" descr="SRSs_Figure_1.001.jpeg"/>
          <p:cNvPicPr>
            <a:picLocks noChangeAspect="1"/>
          </p:cNvPicPr>
          <p:nvPr/>
        </p:nvPicPr>
        <p:blipFill>
          <a:blip r:embed="rId3">
            <a:extLst/>
          </a:blip>
          <a:stretch>
            <a:fillRect/>
          </a:stretch>
        </p:blipFill>
        <p:spPr>
          <a:xfrm>
            <a:off x="1067492" y="1688032"/>
            <a:ext cx="22699248" cy="12768327"/>
          </a:xfrm>
          <a:prstGeom prst="rect">
            <a:avLst/>
          </a:prstGeom>
          <a:ln w="12700">
            <a:miter lim="400000"/>
          </a:ln>
        </p:spPr>
      </p:pic>
      <p:sp>
        <p:nvSpPr>
          <p:cNvPr id="314" name="will change the structure of cities and urban systems: can you predict how?"/>
          <p:cNvSpPr txBox="1"/>
          <p:nvPr/>
        </p:nvSpPr>
        <p:spPr>
          <a:xfrm>
            <a:off x="4962161" y="12739316"/>
            <a:ext cx="14909928" cy="60977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400"/>
            </a:pPr>
            <a:r>
              <a:t>will change the structure of cities and urban systems: </a:t>
            </a:r>
            <a:r>
              <a:rPr b="1"/>
              <a:t>can you predict how?</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18" name="Screen Shot 2021-10-21 at 8.12.45 PM.jpg" descr="Screen Shot 2021-10-21 at 8.12.45 PM.jpg"/>
          <p:cNvPicPr>
            <a:picLocks noChangeAspect="1"/>
          </p:cNvPicPr>
          <p:nvPr/>
        </p:nvPicPr>
        <p:blipFill>
          <a:blip r:embed="rId3">
            <a:extLst/>
          </a:blip>
          <a:stretch>
            <a:fillRect/>
          </a:stretch>
        </p:blipFill>
        <p:spPr>
          <a:xfrm>
            <a:off x="788671" y="966177"/>
            <a:ext cx="20767029" cy="11783646"/>
          </a:xfrm>
          <a:prstGeom prst="rect">
            <a:avLst/>
          </a:prstGeom>
          <a:ln w="12700">
            <a:miter lim="400000"/>
          </a:ln>
        </p:spPr>
      </p:pic>
      <p:sp>
        <p:nvSpPr>
          <p:cNvPr id="319" name="Rectangle"/>
          <p:cNvSpPr/>
          <p:nvPr/>
        </p:nvSpPr>
        <p:spPr>
          <a:xfrm>
            <a:off x="16291518" y="6223000"/>
            <a:ext cx="4770870" cy="5860111"/>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320" name="https://www.bloomberg.com/news/articles/2021-04-17/the-city-as-a-survival-mechanism-kim-stanley-robinson"/>
          <p:cNvSpPr txBox="1"/>
          <p:nvPr/>
        </p:nvSpPr>
        <p:spPr>
          <a:xfrm>
            <a:off x="8813361" y="13132425"/>
            <a:ext cx="15274749"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https://www.bloomberg.com/news/articles/2021-04-17/the-city-as-a-survival-mechanism-kim-stanley-robinson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4" name="Line"/>
          <p:cNvSpPr/>
          <p:nvPr/>
        </p:nvSpPr>
        <p:spPr>
          <a:xfrm>
            <a:off x="5761663" y="10198789"/>
            <a:ext cx="13681985" cy="1"/>
          </a:xfrm>
          <a:prstGeom prst="line">
            <a:avLst/>
          </a:prstGeom>
          <a:ln w="25400">
            <a:solidFill>
              <a:srgbClr val="000000"/>
            </a:solidFill>
            <a:prstDash val="sysDot"/>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5" name="Line"/>
          <p:cNvSpPr/>
          <p:nvPr/>
        </p:nvSpPr>
        <p:spPr>
          <a:xfrm flipV="1">
            <a:off x="17093124" y="1876034"/>
            <a:ext cx="1" cy="10291731"/>
          </a:xfrm>
          <a:prstGeom prst="line">
            <a:avLst/>
          </a:prstGeom>
          <a:ln w="25400">
            <a:solidFill>
              <a:srgbClr val="000000"/>
            </a:solidFill>
            <a:prstDash val="sysDot"/>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6" name="Line"/>
          <p:cNvSpPr/>
          <p:nvPr/>
        </p:nvSpPr>
        <p:spPr>
          <a:xfrm flipV="1">
            <a:off x="8190393" y="1920682"/>
            <a:ext cx="1" cy="10291731"/>
          </a:xfrm>
          <a:prstGeom prst="line">
            <a:avLst/>
          </a:prstGeom>
          <a:ln w="25400">
            <a:solidFill>
              <a:srgbClr val="000000"/>
            </a:solidFill>
            <a:prstDash val="sysDot"/>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7" name="Line"/>
          <p:cNvSpPr/>
          <p:nvPr/>
        </p:nvSpPr>
        <p:spPr>
          <a:xfrm>
            <a:off x="5761663" y="7046521"/>
            <a:ext cx="13681985" cy="1"/>
          </a:xfrm>
          <a:prstGeom prst="line">
            <a:avLst/>
          </a:prstGeom>
          <a:ln w="25400">
            <a:solidFill>
              <a:srgbClr val="000000"/>
            </a:solidFill>
            <a:prstDash val="sysDot"/>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8" name="Line"/>
          <p:cNvSpPr/>
          <p:nvPr/>
        </p:nvSpPr>
        <p:spPr>
          <a:xfrm>
            <a:off x="5761663" y="4029384"/>
            <a:ext cx="13681984" cy="1"/>
          </a:xfrm>
          <a:prstGeom prst="line">
            <a:avLst/>
          </a:prstGeom>
          <a:ln w="25400">
            <a:solidFill>
              <a:srgbClr val="000000"/>
            </a:solidFill>
            <a:prstDash val="sysDot"/>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9" name="Line"/>
          <p:cNvSpPr/>
          <p:nvPr/>
        </p:nvSpPr>
        <p:spPr>
          <a:xfrm flipV="1">
            <a:off x="11341481" y="1920682"/>
            <a:ext cx="1" cy="10291731"/>
          </a:xfrm>
          <a:prstGeom prst="line">
            <a:avLst/>
          </a:prstGeom>
          <a:ln w="25400">
            <a:solidFill>
              <a:srgbClr val="000000"/>
            </a:solidFill>
            <a:prstDash val="sysDot"/>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0" name="Line"/>
          <p:cNvSpPr/>
          <p:nvPr/>
        </p:nvSpPr>
        <p:spPr>
          <a:xfrm flipV="1">
            <a:off x="14480294" y="1876034"/>
            <a:ext cx="1" cy="10291731"/>
          </a:xfrm>
          <a:prstGeom prst="line">
            <a:avLst/>
          </a:prstGeom>
          <a:ln w="25400">
            <a:solidFill>
              <a:srgbClr val="000000"/>
            </a:solidFill>
            <a:prstDash val="sysDot"/>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1" name="Line"/>
          <p:cNvSpPr/>
          <p:nvPr/>
        </p:nvSpPr>
        <p:spPr>
          <a:xfrm flipV="1">
            <a:off x="6035609" y="2224899"/>
            <a:ext cx="1" cy="9647578"/>
          </a:xfrm>
          <a:prstGeom prst="line">
            <a:avLst/>
          </a:prstGeom>
          <a:ln w="635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2" name="Line"/>
          <p:cNvSpPr/>
          <p:nvPr/>
        </p:nvSpPr>
        <p:spPr>
          <a:xfrm>
            <a:off x="5951113" y="11876489"/>
            <a:ext cx="14025745" cy="1"/>
          </a:xfrm>
          <a:prstGeom prst="line">
            <a:avLst/>
          </a:prstGeom>
          <a:ln w="635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3" name="Energy Use per Person ( )"/>
          <p:cNvSpPr txBox="1"/>
          <p:nvPr/>
        </p:nvSpPr>
        <p:spPr>
          <a:xfrm rot="16200000">
            <a:off x="1227905" y="6544806"/>
            <a:ext cx="6300041" cy="62638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Energy Use per Person (</a:t>
            </a:r>
            <a14:m>
              <m:oMath>
                <m:r>
                  <a:rPr xmlns:a="http://schemas.openxmlformats.org/drawingml/2006/main" sz="2850" i="1">
                    <a:solidFill>
                      <a:srgbClr val="000000"/>
                    </a:solidFill>
                    <a:latin typeface="Cambria Math" panose="02040503050406030204" pitchFamily="18" charset="0"/>
                  </a:rPr>
                  <m:t>k</m:t>
                </m:r>
                <m:r>
                  <a:rPr xmlns:a="http://schemas.openxmlformats.org/drawingml/2006/main" sz="2850" i="1">
                    <a:solidFill>
                      <a:srgbClr val="000000"/>
                    </a:solidFill>
                    <a:latin typeface="Cambria Math" panose="02040503050406030204" pitchFamily="18" charset="0"/>
                  </a:rPr>
                  <m:t>W</m:t>
                </m:r>
                <m:r>
                  <a:rPr xmlns:a="http://schemas.openxmlformats.org/drawingml/2006/main" sz="2850" i="1">
                    <a:solidFill>
                      <a:srgbClr val="000000"/>
                    </a:solidFill>
                    <a:latin typeface="Cambria Math" panose="02040503050406030204" pitchFamily="18" charset="0"/>
                  </a:rPr>
                  <m:t>h</m:t>
                </m:r>
                <m:r>
                  <a:rPr xmlns:a="http://schemas.openxmlformats.org/drawingml/2006/main" sz="2850" i="1">
                    <a:solidFill>
                      <a:srgbClr val="000000"/>
                    </a:solidFill>
                    <a:latin typeface="Cambria Math" panose="02040503050406030204" pitchFamily="18" charset="0"/>
                  </a:rPr>
                  <m:t>/</m:t>
                </m:r>
                <m:r>
                  <a:rPr xmlns:a="http://schemas.openxmlformats.org/drawingml/2006/main" sz="2850" i="1">
                    <a:solidFill>
                      <a:srgbClr val="000000"/>
                    </a:solidFill>
                    <a:latin typeface="Cambria Math" panose="02040503050406030204" pitchFamily="18" charset="0"/>
                  </a:rPr>
                  <m:t>d</m:t>
                </m:r>
                <m:r>
                  <a:rPr xmlns:a="http://schemas.openxmlformats.org/drawingml/2006/main" sz="2850" i="1">
                    <a:solidFill>
                      <a:srgbClr val="000000"/>
                    </a:solidFill>
                    <a:latin typeface="Cambria Math" panose="02040503050406030204" pitchFamily="18" charset="0"/>
                  </a:rPr>
                  <m:t>/</m:t>
                </m:r>
                <m:r>
                  <a:rPr xmlns:a="http://schemas.openxmlformats.org/drawingml/2006/main" sz="2850" i="1">
                    <a:solidFill>
                      <a:srgbClr val="000000"/>
                    </a:solidFill>
                    <a:latin typeface="Cambria Math" panose="02040503050406030204" pitchFamily="18" charset="0"/>
                  </a:rPr>
                  <m:t>p</m:t>
                </m:r>
              </m:oMath>
            </a14:m>
            <a:r>
              <a:t>)</a:t>
            </a:r>
            <a:endParaRPr sz="2400"/>
          </a:p>
        </p:txBody>
      </p:sp>
      <p:sp>
        <p:nvSpPr>
          <p:cNvPr id="334" name="Circle"/>
          <p:cNvSpPr/>
          <p:nvPr/>
        </p:nvSpPr>
        <p:spPr>
          <a:xfrm>
            <a:off x="9348685" y="5400461"/>
            <a:ext cx="834720" cy="834720"/>
          </a:xfrm>
          <a:prstGeom prst="ellipse">
            <a:avLst/>
          </a:prstGeom>
          <a:solidFill>
            <a:srgbClr val="929292">
              <a:alpha val="81721"/>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5" name="Circle"/>
          <p:cNvSpPr/>
          <p:nvPr/>
        </p:nvSpPr>
        <p:spPr>
          <a:xfrm>
            <a:off x="11389118" y="6449440"/>
            <a:ext cx="209902" cy="209901"/>
          </a:xfrm>
          <a:prstGeom prst="ellipse">
            <a:avLst/>
          </a:prstGeom>
          <a:solidFill>
            <a:srgbClr val="929292">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6" name="Circle"/>
          <p:cNvSpPr/>
          <p:nvPr/>
        </p:nvSpPr>
        <p:spPr>
          <a:xfrm>
            <a:off x="12509794" y="6686077"/>
            <a:ext cx="156323" cy="156323"/>
          </a:xfrm>
          <a:prstGeom prst="ellipse">
            <a:avLst/>
          </a:prstGeom>
          <a:solidFill>
            <a:srgbClr val="929292">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7" name="Circle"/>
          <p:cNvSpPr/>
          <p:nvPr/>
        </p:nvSpPr>
        <p:spPr>
          <a:xfrm>
            <a:off x="12393708" y="6574456"/>
            <a:ext cx="192042" cy="192042"/>
          </a:xfrm>
          <a:prstGeom prst="ellipse">
            <a:avLst/>
          </a:prstGeom>
          <a:solidFill>
            <a:srgbClr val="929292">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8" name="Circle"/>
          <p:cNvSpPr/>
          <p:nvPr/>
        </p:nvSpPr>
        <p:spPr>
          <a:xfrm>
            <a:off x="11380189" y="7842731"/>
            <a:ext cx="799001" cy="799001"/>
          </a:xfrm>
          <a:prstGeom prst="ellipse">
            <a:avLst/>
          </a:prstGeom>
          <a:solidFill>
            <a:srgbClr val="929292">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9" name="Circle"/>
          <p:cNvSpPr/>
          <p:nvPr/>
        </p:nvSpPr>
        <p:spPr>
          <a:xfrm>
            <a:off x="12773220" y="9380876"/>
            <a:ext cx="515477" cy="515477"/>
          </a:xfrm>
          <a:prstGeom prst="ellipse">
            <a:avLst/>
          </a:prstGeom>
          <a:solidFill>
            <a:srgbClr val="929292">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0" name="Circle"/>
          <p:cNvSpPr/>
          <p:nvPr/>
        </p:nvSpPr>
        <p:spPr>
          <a:xfrm>
            <a:off x="14496650" y="11075018"/>
            <a:ext cx="120604" cy="120605"/>
          </a:xfrm>
          <a:prstGeom prst="ellipse">
            <a:avLst/>
          </a:prstGeom>
          <a:solidFill>
            <a:srgbClr val="929292">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1" name="Circle"/>
          <p:cNvSpPr/>
          <p:nvPr/>
        </p:nvSpPr>
        <p:spPr>
          <a:xfrm>
            <a:off x="8911130" y="8074903"/>
            <a:ext cx="763282" cy="763282"/>
          </a:xfrm>
          <a:prstGeom prst="ellipse">
            <a:avLst/>
          </a:prstGeom>
          <a:solidFill>
            <a:srgbClr val="929292">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2" name="Circle"/>
          <p:cNvSpPr/>
          <p:nvPr/>
        </p:nvSpPr>
        <p:spPr>
          <a:xfrm>
            <a:off x="8455716" y="8332372"/>
            <a:ext cx="407586" cy="407586"/>
          </a:xfrm>
          <a:prstGeom prst="ellipse">
            <a:avLst/>
          </a:prstGeom>
          <a:solidFill>
            <a:srgbClr val="929292">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3" name="Circle"/>
          <p:cNvSpPr/>
          <p:nvPr/>
        </p:nvSpPr>
        <p:spPr>
          <a:xfrm>
            <a:off x="6593876" y="6844896"/>
            <a:ext cx="354008" cy="354008"/>
          </a:xfrm>
          <a:prstGeom prst="ellipse">
            <a:avLst/>
          </a:prstGeom>
          <a:solidFill>
            <a:srgbClr val="929292"/>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4" name="Circle"/>
          <p:cNvSpPr/>
          <p:nvPr/>
        </p:nvSpPr>
        <p:spPr>
          <a:xfrm>
            <a:off x="10875927" y="4519235"/>
            <a:ext cx="71439" cy="71438"/>
          </a:xfrm>
          <a:prstGeom prst="ellipse">
            <a:avLst/>
          </a:prstGeom>
          <a:solidFill>
            <a:srgbClr val="000000">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5" name="Circle"/>
          <p:cNvSpPr/>
          <p:nvPr/>
        </p:nvSpPr>
        <p:spPr>
          <a:xfrm>
            <a:off x="16960076" y="5928485"/>
            <a:ext cx="71438" cy="71439"/>
          </a:xfrm>
          <a:prstGeom prst="ellipse">
            <a:avLst/>
          </a:prstGeom>
          <a:solidFill>
            <a:srgbClr val="000000">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6" name="Circle"/>
          <p:cNvSpPr/>
          <p:nvPr/>
        </p:nvSpPr>
        <p:spPr>
          <a:xfrm>
            <a:off x="16960076" y="7279375"/>
            <a:ext cx="71438" cy="71438"/>
          </a:xfrm>
          <a:prstGeom prst="ellipse">
            <a:avLst/>
          </a:prstGeom>
          <a:solidFill>
            <a:srgbClr val="000000">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7" name="Circle"/>
          <p:cNvSpPr/>
          <p:nvPr/>
        </p:nvSpPr>
        <p:spPr>
          <a:xfrm>
            <a:off x="12921543" y="6610174"/>
            <a:ext cx="156323" cy="156324"/>
          </a:xfrm>
          <a:prstGeom prst="ellipse">
            <a:avLst/>
          </a:prstGeom>
          <a:solidFill>
            <a:srgbClr val="929292">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8" name="Circle"/>
          <p:cNvSpPr/>
          <p:nvPr/>
        </p:nvSpPr>
        <p:spPr>
          <a:xfrm>
            <a:off x="9836666" y="7124365"/>
            <a:ext cx="298938" cy="298939"/>
          </a:xfrm>
          <a:prstGeom prst="ellipse">
            <a:avLst/>
          </a:prstGeom>
          <a:solidFill>
            <a:srgbClr val="929292">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9" name="Circle"/>
          <p:cNvSpPr/>
          <p:nvPr/>
        </p:nvSpPr>
        <p:spPr>
          <a:xfrm>
            <a:off x="9302159" y="10105325"/>
            <a:ext cx="407586" cy="407586"/>
          </a:xfrm>
          <a:prstGeom prst="ellipse">
            <a:avLst/>
          </a:prstGeom>
          <a:solidFill>
            <a:srgbClr val="929292">
              <a:alpha val="99595"/>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0" name="Circle"/>
          <p:cNvSpPr/>
          <p:nvPr/>
        </p:nvSpPr>
        <p:spPr>
          <a:xfrm>
            <a:off x="7465528" y="6020945"/>
            <a:ext cx="1049033" cy="1049032"/>
          </a:xfrm>
          <a:prstGeom prst="ellipse">
            <a:avLst/>
          </a:prstGeom>
          <a:solidFill>
            <a:srgbClr val="929292">
              <a:alpha val="94081"/>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1" name="Circle"/>
          <p:cNvSpPr/>
          <p:nvPr/>
        </p:nvSpPr>
        <p:spPr>
          <a:xfrm>
            <a:off x="6308871" y="5296524"/>
            <a:ext cx="799002" cy="799001"/>
          </a:xfrm>
          <a:prstGeom prst="ellipse">
            <a:avLst/>
          </a:prstGeom>
          <a:solidFill>
            <a:srgbClr val="929292">
              <a:alpha val="64388"/>
            </a:srgb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2" name="Population Density ( )"/>
          <p:cNvSpPr txBox="1"/>
          <p:nvPr/>
        </p:nvSpPr>
        <p:spPr>
          <a:xfrm>
            <a:off x="10023483" y="12685622"/>
            <a:ext cx="5881005" cy="62638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Population Density (</a:t>
            </a:r>
            <a14:m>
              <m:oMath>
                <m:r>
                  <a:rPr xmlns:a="http://schemas.openxmlformats.org/drawingml/2006/main" sz="2850" i="1">
                    <a:solidFill>
                      <a:srgbClr val="000000"/>
                    </a:solidFill>
                    <a:latin typeface="Cambria Math" panose="02040503050406030204" pitchFamily="18" charset="0"/>
                  </a:rPr>
                  <m:t>p</m:t>
                </m:r>
                <m:r>
                  <a:rPr xmlns:a="http://schemas.openxmlformats.org/drawingml/2006/main" sz="2850" i="1">
                    <a:solidFill>
                      <a:srgbClr val="000000"/>
                    </a:solidFill>
                    <a:latin typeface="Cambria Math" panose="02040503050406030204" pitchFamily="18" charset="0"/>
                  </a:rPr>
                  <m:t>e</m:t>
                </m:r>
                <m:r>
                  <a:rPr xmlns:a="http://schemas.openxmlformats.org/drawingml/2006/main" sz="2850" i="1">
                    <a:solidFill>
                      <a:srgbClr val="000000"/>
                    </a:solidFill>
                    <a:latin typeface="Cambria Math" panose="02040503050406030204" pitchFamily="18" charset="0"/>
                  </a:rPr>
                  <m:t>o</m:t>
                </m:r>
                <m:r>
                  <a:rPr xmlns:a="http://schemas.openxmlformats.org/drawingml/2006/main" sz="2850" i="1">
                    <a:solidFill>
                      <a:srgbClr val="000000"/>
                    </a:solidFill>
                    <a:latin typeface="Cambria Math" panose="02040503050406030204" pitchFamily="18" charset="0"/>
                  </a:rPr>
                  <m:t>p</m:t>
                </m:r>
                <m:r>
                  <a:rPr xmlns:a="http://schemas.openxmlformats.org/drawingml/2006/main" sz="2850" i="1">
                    <a:solidFill>
                      <a:srgbClr val="000000"/>
                    </a:solidFill>
                    <a:latin typeface="Cambria Math" panose="02040503050406030204" pitchFamily="18" charset="0"/>
                  </a:rPr>
                  <m:t>l</m:t>
                </m:r>
                <m:r>
                  <a:rPr xmlns:a="http://schemas.openxmlformats.org/drawingml/2006/main" sz="2850" i="1">
                    <a:solidFill>
                      <a:srgbClr val="000000"/>
                    </a:solidFill>
                    <a:latin typeface="Cambria Math" panose="02040503050406030204" pitchFamily="18" charset="0"/>
                  </a:rPr>
                  <m:t>e</m:t>
                </m:r>
                <m:r>
                  <a:rPr xmlns:a="http://schemas.openxmlformats.org/drawingml/2006/main" sz="2850" i="1">
                    <a:solidFill>
                      <a:srgbClr val="000000"/>
                    </a:solidFill>
                    <a:latin typeface="Cambria Math" panose="02040503050406030204" pitchFamily="18" charset="0"/>
                  </a:rPr>
                  <m:t>/</m:t>
                </m:r>
                <m:r>
                  <a:rPr xmlns:a="http://schemas.openxmlformats.org/drawingml/2006/main" sz="2850" i="1">
                    <a:solidFill>
                      <a:srgbClr val="000000"/>
                    </a:solidFill>
                    <a:latin typeface="Cambria Math" panose="02040503050406030204" pitchFamily="18" charset="0"/>
                  </a:rPr>
                  <m:t>k</m:t>
                </m:r>
                <m:sSup>
                  <m:e>
                    <m:r>
                      <a:rPr xmlns:a="http://schemas.openxmlformats.org/drawingml/2006/main" sz="2850" i="1">
                        <a:solidFill>
                          <a:srgbClr val="000000"/>
                        </a:solidFill>
                        <a:latin typeface="Cambria Math" panose="02040503050406030204" pitchFamily="18" charset="0"/>
                      </a:rPr>
                      <m:t>m</m:t>
                    </m:r>
                  </m:e>
                  <m:sup>
                    <m:r>
                      <a:rPr xmlns:a="http://schemas.openxmlformats.org/drawingml/2006/main" sz="2850" i="1">
                        <a:solidFill>
                          <a:srgbClr val="000000"/>
                        </a:solidFill>
                        <a:latin typeface="Cambria Math" panose="02040503050406030204" pitchFamily="18" charset="0"/>
                      </a:rPr>
                      <m:t>2</m:t>
                    </m:r>
                  </m:sup>
                </m:sSup>
              </m:oMath>
            </a14:m>
            <a:r>
              <a:t>)</a:t>
            </a:r>
            <a:endParaRPr sz="2400"/>
          </a:p>
        </p:txBody>
      </p:sp>
      <p:sp>
        <p:nvSpPr>
          <p:cNvPr id="353" name="USA"/>
          <p:cNvSpPr txBox="1"/>
          <p:nvPr/>
        </p:nvSpPr>
        <p:spPr>
          <a:xfrm>
            <a:off x="9451084" y="5603649"/>
            <a:ext cx="629921" cy="42834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USA</a:t>
            </a:r>
          </a:p>
        </p:txBody>
      </p:sp>
      <p:sp>
        <p:nvSpPr>
          <p:cNvPr id="354" name="Canada"/>
          <p:cNvSpPr txBox="1"/>
          <p:nvPr/>
        </p:nvSpPr>
        <p:spPr>
          <a:xfrm>
            <a:off x="6211446" y="5481852"/>
            <a:ext cx="993852" cy="42834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Canada</a:t>
            </a:r>
          </a:p>
        </p:txBody>
      </p:sp>
      <p:sp>
        <p:nvSpPr>
          <p:cNvPr id="355" name="Russia"/>
          <p:cNvSpPr txBox="1"/>
          <p:nvPr/>
        </p:nvSpPr>
        <p:spPr>
          <a:xfrm>
            <a:off x="7544097" y="6331288"/>
            <a:ext cx="891896" cy="42834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Russia</a:t>
            </a:r>
          </a:p>
        </p:txBody>
      </p:sp>
      <p:sp>
        <p:nvSpPr>
          <p:cNvPr id="356" name="China"/>
          <p:cNvSpPr txBox="1"/>
          <p:nvPr/>
        </p:nvSpPr>
        <p:spPr>
          <a:xfrm>
            <a:off x="11386547" y="8028059"/>
            <a:ext cx="786283" cy="42834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China</a:t>
            </a:r>
          </a:p>
        </p:txBody>
      </p:sp>
      <p:sp>
        <p:nvSpPr>
          <p:cNvPr id="357" name="India"/>
          <p:cNvSpPr txBox="1"/>
          <p:nvPr/>
        </p:nvSpPr>
        <p:spPr>
          <a:xfrm>
            <a:off x="12655483" y="9032312"/>
            <a:ext cx="688442" cy="42834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India</a:t>
            </a:r>
          </a:p>
        </p:txBody>
      </p:sp>
      <p:sp>
        <p:nvSpPr>
          <p:cNvPr id="358" name="Singapore"/>
          <p:cNvSpPr txBox="1"/>
          <p:nvPr/>
        </p:nvSpPr>
        <p:spPr>
          <a:xfrm>
            <a:off x="16363424" y="6015891"/>
            <a:ext cx="1264743" cy="428345"/>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Singapore</a:t>
            </a:r>
          </a:p>
        </p:txBody>
      </p:sp>
      <p:sp>
        <p:nvSpPr>
          <p:cNvPr id="359" name="Hong Kong"/>
          <p:cNvSpPr txBox="1"/>
          <p:nvPr/>
        </p:nvSpPr>
        <p:spPr>
          <a:xfrm>
            <a:off x="17109507" y="7059663"/>
            <a:ext cx="1383387" cy="428345"/>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Hong Kong</a:t>
            </a:r>
          </a:p>
        </p:txBody>
      </p:sp>
      <p:sp>
        <p:nvSpPr>
          <p:cNvPr id="360" name="DR Congo"/>
          <p:cNvSpPr txBox="1"/>
          <p:nvPr/>
        </p:nvSpPr>
        <p:spPr>
          <a:xfrm>
            <a:off x="8967710" y="10460286"/>
            <a:ext cx="1277545" cy="42834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DR Congo</a:t>
            </a:r>
          </a:p>
        </p:txBody>
      </p:sp>
      <p:sp>
        <p:nvSpPr>
          <p:cNvPr id="361" name="South Africa"/>
          <p:cNvSpPr txBox="1"/>
          <p:nvPr/>
        </p:nvSpPr>
        <p:spPr>
          <a:xfrm>
            <a:off x="9646779" y="6657223"/>
            <a:ext cx="1501801" cy="428345"/>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South Africa</a:t>
            </a:r>
          </a:p>
        </p:txBody>
      </p:sp>
      <p:sp>
        <p:nvSpPr>
          <p:cNvPr id="362" name="Algeria"/>
          <p:cNvSpPr txBox="1"/>
          <p:nvPr/>
        </p:nvSpPr>
        <p:spPr>
          <a:xfrm>
            <a:off x="7541941" y="8344475"/>
            <a:ext cx="921158" cy="42834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Algeria</a:t>
            </a:r>
          </a:p>
        </p:txBody>
      </p:sp>
      <p:sp>
        <p:nvSpPr>
          <p:cNvPr id="363" name="Libya"/>
          <p:cNvSpPr txBox="1"/>
          <p:nvPr/>
        </p:nvSpPr>
        <p:spPr>
          <a:xfrm>
            <a:off x="6476491" y="7124766"/>
            <a:ext cx="739649" cy="42834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Libya</a:t>
            </a:r>
          </a:p>
        </p:txBody>
      </p:sp>
      <p:sp>
        <p:nvSpPr>
          <p:cNvPr id="364" name="Bangladesh"/>
          <p:cNvSpPr txBox="1"/>
          <p:nvPr/>
        </p:nvSpPr>
        <p:spPr>
          <a:xfrm>
            <a:off x="14244296" y="11237741"/>
            <a:ext cx="1442365" cy="428345"/>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Bangladesh</a:t>
            </a:r>
          </a:p>
        </p:txBody>
      </p:sp>
      <p:sp>
        <p:nvSpPr>
          <p:cNvPr id="365" name="Brazil"/>
          <p:cNvSpPr txBox="1"/>
          <p:nvPr/>
        </p:nvSpPr>
        <p:spPr>
          <a:xfrm>
            <a:off x="8902992" y="8206652"/>
            <a:ext cx="773254" cy="42834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Brazil</a:t>
            </a:r>
          </a:p>
        </p:txBody>
      </p:sp>
      <p:sp>
        <p:nvSpPr>
          <p:cNvPr id="366" name="Line"/>
          <p:cNvSpPr/>
          <p:nvPr/>
        </p:nvSpPr>
        <p:spPr>
          <a:xfrm>
            <a:off x="15332914" y="2360815"/>
            <a:ext cx="4529526" cy="4529526"/>
          </a:xfrm>
          <a:prstGeom prst="line">
            <a:avLst/>
          </a:prstGeom>
          <a:ln w="63500">
            <a:solidFill>
              <a:srgbClr val="929292"/>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7" name="Line"/>
          <p:cNvSpPr/>
          <p:nvPr/>
        </p:nvSpPr>
        <p:spPr>
          <a:xfrm>
            <a:off x="11151016" y="2539409"/>
            <a:ext cx="8449660" cy="8449660"/>
          </a:xfrm>
          <a:prstGeom prst="line">
            <a:avLst/>
          </a:prstGeom>
          <a:ln w="63500">
            <a:solidFill>
              <a:srgbClr val="929292"/>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8" name="Line"/>
          <p:cNvSpPr/>
          <p:nvPr/>
        </p:nvSpPr>
        <p:spPr>
          <a:xfrm>
            <a:off x="10534866" y="1923259"/>
            <a:ext cx="9244404" cy="9244404"/>
          </a:xfrm>
          <a:prstGeom prst="line">
            <a:avLst/>
          </a:prstGeom>
          <a:ln w="63500">
            <a:solidFill>
              <a:srgbClr val="929292"/>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69" name="Line"/>
          <p:cNvSpPr/>
          <p:nvPr/>
        </p:nvSpPr>
        <p:spPr>
          <a:xfrm>
            <a:off x="9754040" y="2067433"/>
            <a:ext cx="9605824" cy="9581134"/>
          </a:xfrm>
          <a:prstGeom prst="line">
            <a:avLst/>
          </a:prstGeom>
          <a:ln w="63500">
            <a:solidFill>
              <a:srgbClr val="929292"/>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70" name="Line"/>
          <p:cNvSpPr/>
          <p:nvPr/>
        </p:nvSpPr>
        <p:spPr>
          <a:xfrm>
            <a:off x="8896242" y="2099989"/>
            <a:ext cx="9757124" cy="9757125"/>
          </a:xfrm>
          <a:prstGeom prst="line">
            <a:avLst/>
          </a:prstGeom>
          <a:ln w="63500">
            <a:solidFill>
              <a:srgbClr val="929292"/>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71" name="Line"/>
          <p:cNvSpPr/>
          <p:nvPr/>
        </p:nvSpPr>
        <p:spPr>
          <a:xfrm>
            <a:off x="6976777" y="2483269"/>
            <a:ext cx="9398409" cy="9398409"/>
          </a:xfrm>
          <a:prstGeom prst="line">
            <a:avLst/>
          </a:prstGeom>
          <a:ln w="63500">
            <a:solidFill>
              <a:srgbClr val="929292"/>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72" name="Desert Sun"/>
          <p:cNvSpPr txBox="1"/>
          <p:nvPr/>
        </p:nvSpPr>
        <p:spPr>
          <a:xfrm rot="2685912">
            <a:off x="15205051" y="2571752"/>
            <a:ext cx="1899032" cy="5396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2600">
                <a:solidFill>
                  <a:srgbClr val="000000"/>
                </a:solidFill>
              </a:defRPr>
            </a:lvl1pPr>
          </a:lstStyle>
          <a:p>
            <a:pPr/>
            <a:r>
              <a:t>Desert Sun</a:t>
            </a:r>
          </a:p>
        </p:txBody>
      </p:sp>
      <p:sp>
        <p:nvSpPr>
          <p:cNvPr id="373" name="Northern Europe Sun"/>
          <p:cNvSpPr txBox="1"/>
          <p:nvPr/>
        </p:nvSpPr>
        <p:spPr>
          <a:xfrm rot="2685912">
            <a:off x="14018114" y="3320237"/>
            <a:ext cx="3477058" cy="539697"/>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2600">
                <a:solidFill>
                  <a:srgbClr val="000000"/>
                </a:solidFill>
              </a:defRPr>
            </a:lvl1pPr>
          </a:lstStyle>
          <a:p>
            <a:pPr/>
            <a:r>
              <a:t>Northern Europe Sun</a:t>
            </a:r>
          </a:p>
        </p:txBody>
      </p:sp>
      <p:sp>
        <p:nvSpPr>
          <p:cNvPr id="374" name="Solar PV (10% efficiency, sunny locations)"/>
          <p:cNvSpPr txBox="1"/>
          <p:nvPr/>
        </p:nvSpPr>
        <p:spPr>
          <a:xfrm rot="2685912">
            <a:off x="10332648" y="4355729"/>
            <a:ext cx="6706413" cy="53969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2600">
                <a:solidFill>
                  <a:srgbClr val="000000"/>
                </a:solidFill>
              </a:defRPr>
            </a:lvl1pPr>
          </a:lstStyle>
          <a:p>
            <a:pPr/>
            <a:r>
              <a:t>Solar PV (10% efficiency, sunny locations)</a:t>
            </a:r>
          </a:p>
        </p:txBody>
      </p:sp>
      <p:sp>
        <p:nvSpPr>
          <p:cNvPr id="375" name="Solar PV (10% efficiency, northern Europe)"/>
          <p:cNvSpPr txBox="1"/>
          <p:nvPr/>
        </p:nvSpPr>
        <p:spPr>
          <a:xfrm rot="2685912">
            <a:off x="9546449" y="4540949"/>
            <a:ext cx="6811087" cy="53969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2600">
                <a:solidFill>
                  <a:srgbClr val="000000"/>
                </a:solidFill>
              </a:defRPr>
            </a:lvl1pPr>
          </a:lstStyle>
          <a:p>
            <a:pPr/>
            <a:r>
              <a:t>Solar PV (10% efficiency, northern Europe)</a:t>
            </a:r>
          </a:p>
        </p:txBody>
      </p:sp>
      <p:sp>
        <p:nvSpPr>
          <p:cNvPr id="376" name="Wind Power"/>
          <p:cNvSpPr txBox="1"/>
          <p:nvPr/>
        </p:nvSpPr>
        <p:spPr>
          <a:xfrm rot="2685912">
            <a:off x="9757065" y="3263005"/>
            <a:ext cx="2050594" cy="53969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2600">
                <a:solidFill>
                  <a:srgbClr val="000000"/>
                </a:solidFill>
              </a:defRPr>
            </a:lvl1pPr>
          </a:lstStyle>
          <a:p>
            <a:pPr/>
            <a:r>
              <a:t>Wind Power</a:t>
            </a:r>
          </a:p>
        </p:txBody>
      </p:sp>
      <p:sp>
        <p:nvSpPr>
          <p:cNvPr id="377" name="Energy from Crops"/>
          <p:cNvSpPr txBox="1"/>
          <p:nvPr/>
        </p:nvSpPr>
        <p:spPr>
          <a:xfrm rot="2685912">
            <a:off x="7010404" y="3338096"/>
            <a:ext cx="3112187" cy="53969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2600">
                <a:solidFill>
                  <a:srgbClr val="000000"/>
                </a:solidFill>
              </a:defRPr>
            </a:lvl1pPr>
          </a:lstStyle>
          <a:p>
            <a:pPr/>
            <a:r>
              <a:t>Energy from Crops</a:t>
            </a:r>
          </a:p>
        </p:txBody>
      </p:sp>
      <p:sp>
        <p:nvSpPr>
          <p:cNvPr id="378" name="Qatar"/>
          <p:cNvSpPr txBox="1"/>
          <p:nvPr/>
        </p:nvSpPr>
        <p:spPr>
          <a:xfrm>
            <a:off x="10108815" y="4340781"/>
            <a:ext cx="765252" cy="42834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Qatar</a:t>
            </a:r>
          </a:p>
        </p:txBody>
      </p:sp>
      <p:sp>
        <p:nvSpPr>
          <p:cNvPr id="379" name="Line"/>
          <p:cNvSpPr/>
          <p:nvPr/>
        </p:nvSpPr>
        <p:spPr>
          <a:xfrm>
            <a:off x="7460789" y="1995996"/>
            <a:ext cx="9915006" cy="9915006"/>
          </a:xfrm>
          <a:prstGeom prst="line">
            <a:avLst/>
          </a:prstGeom>
          <a:ln w="254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0" name="1"/>
          <p:cNvSpPr txBox="1"/>
          <p:nvPr/>
        </p:nvSpPr>
        <p:spPr>
          <a:xfrm rot="2685912">
            <a:off x="15119576" y="9594614"/>
            <a:ext cx="1116258" cy="53969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2600">
                <a:solidFill>
                  <a:srgbClr val="000000"/>
                </a:solidFill>
              </a:defRPr>
            </a:pPr>
            <a:r>
              <a:t>1 </a:t>
            </a:r>
            <a14:m>
              <m:oMath>
                <m:f>
                  <m:fPr>
                    <m:ctrlPr>
                      <a:rPr xmlns:a="http://schemas.openxmlformats.org/drawingml/2006/main" sz="2250" i="1">
                        <a:solidFill>
                          <a:srgbClr val="000000"/>
                        </a:solidFill>
                        <a:latin typeface="Cambria Math" panose="02040503050406030204" pitchFamily="18" charset="0"/>
                      </a:rPr>
                    </m:ctrlPr>
                    <m:type m:val="lin"/>
                  </m:fPr>
                  <m:num>
                    <m:r>
                      <a:rPr xmlns:a="http://schemas.openxmlformats.org/drawingml/2006/main" sz="2250" i="1">
                        <a:solidFill>
                          <a:srgbClr val="000000"/>
                        </a:solidFill>
                        <a:latin typeface="Cambria Math" panose="02040503050406030204" pitchFamily="18" charset="0"/>
                      </a:rPr>
                      <m:t>W</m:t>
                    </m:r>
                  </m:num>
                  <m:den>
                    <m:sSup>
                      <m:e>
                        <m:r>
                          <a:rPr xmlns:a="http://schemas.openxmlformats.org/drawingml/2006/main" sz="2250" i="1">
                            <a:solidFill>
                              <a:srgbClr val="000000"/>
                            </a:solidFill>
                            <a:latin typeface="Cambria Math" panose="02040503050406030204" pitchFamily="18" charset="0"/>
                          </a:rPr>
                          <m:t>m</m:t>
                        </m:r>
                      </m:e>
                      <m:sup>
                        <m:r>
                          <a:rPr xmlns:a="http://schemas.openxmlformats.org/drawingml/2006/main" sz="2250" i="1">
                            <a:solidFill>
                              <a:srgbClr val="000000"/>
                            </a:solidFill>
                            <a:latin typeface="Cambria Math" panose="02040503050406030204" pitchFamily="18" charset="0"/>
                          </a:rPr>
                          <m:t>2</m:t>
                        </m:r>
                      </m:sup>
                    </m:sSup>
                  </m:den>
                </m:f>
              </m:oMath>
            </a14:m>
            <a:endParaRPr sz="1900"/>
          </a:p>
        </p:txBody>
      </p:sp>
      <p:sp>
        <p:nvSpPr>
          <p:cNvPr id="381" name="Line"/>
          <p:cNvSpPr/>
          <p:nvPr/>
        </p:nvSpPr>
        <p:spPr>
          <a:xfrm>
            <a:off x="6088569" y="3726395"/>
            <a:ext cx="8156304" cy="8156304"/>
          </a:xfrm>
          <a:prstGeom prst="line">
            <a:avLst/>
          </a:prstGeom>
          <a:ln w="254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2" name="0.1"/>
          <p:cNvSpPr txBox="1"/>
          <p:nvPr/>
        </p:nvSpPr>
        <p:spPr>
          <a:xfrm rot="2685912">
            <a:off x="12865017" y="10378360"/>
            <a:ext cx="1391644" cy="539698"/>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2600">
                <a:solidFill>
                  <a:srgbClr val="000000"/>
                </a:solidFill>
              </a:defRPr>
            </a:pPr>
            <a:r>
              <a:t>0.1 </a:t>
            </a:r>
            <a14:m>
              <m:oMath>
                <m:f>
                  <m:fPr>
                    <m:ctrlPr>
                      <a:rPr xmlns:a="http://schemas.openxmlformats.org/drawingml/2006/main" sz="2250" i="1">
                        <a:solidFill>
                          <a:srgbClr val="000000"/>
                        </a:solidFill>
                        <a:latin typeface="Cambria Math" panose="02040503050406030204" pitchFamily="18" charset="0"/>
                      </a:rPr>
                    </m:ctrlPr>
                    <m:type m:val="lin"/>
                  </m:fPr>
                  <m:num>
                    <m:r>
                      <a:rPr xmlns:a="http://schemas.openxmlformats.org/drawingml/2006/main" sz="2250" i="1">
                        <a:solidFill>
                          <a:srgbClr val="000000"/>
                        </a:solidFill>
                        <a:latin typeface="Cambria Math" panose="02040503050406030204" pitchFamily="18" charset="0"/>
                      </a:rPr>
                      <m:t>W</m:t>
                    </m:r>
                  </m:num>
                  <m:den>
                    <m:sSup>
                      <m:e>
                        <m:r>
                          <a:rPr xmlns:a="http://schemas.openxmlformats.org/drawingml/2006/main" sz="2250" i="1">
                            <a:solidFill>
                              <a:srgbClr val="000000"/>
                            </a:solidFill>
                            <a:latin typeface="Cambria Math" panose="02040503050406030204" pitchFamily="18" charset="0"/>
                          </a:rPr>
                          <m:t>m</m:t>
                        </m:r>
                      </m:e>
                      <m:sup>
                        <m:r>
                          <a:rPr xmlns:a="http://schemas.openxmlformats.org/drawingml/2006/main" sz="2250" i="1">
                            <a:solidFill>
                              <a:srgbClr val="000000"/>
                            </a:solidFill>
                            <a:latin typeface="Cambria Math" panose="02040503050406030204" pitchFamily="18" charset="0"/>
                          </a:rPr>
                          <m:t>2</m:t>
                        </m:r>
                      </m:sup>
                    </m:sSup>
                  </m:den>
                </m:f>
              </m:oMath>
            </a14:m>
            <a:endParaRPr sz="1900"/>
          </a:p>
        </p:txBody>
      </p:sp>
      <p:sp>
        <p:nvSpPr>
          <p:cNvPr id="383" name="Japan"/>
          <p:cNvSpPr txBox="1"/>
          <p:nvPr/>
        </p:nvSpPr>
        <p:spPr>
          <a:xfrm>
            <a:off x="13150322" y="6424211"/>
            <a:ext cx="820345" cy="428345"/>
          </a:xfrm>
          <a:prstGeom prst="rect">
            <a:avLst/>
          </a:prstGeom>
          <a:solidFill>
            <a:srgbClr val="FFFFFF">
              <a:alpha val="87098"/>
            </a:srgb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Japan</a:t>
            </a:r>
          </a:p>
        </p:txBody>
      </p:sp>
      <p:sp>
        <p:nvSpPr>
          <p:cNvPr id="384" name="Germany"/>
          <p:cNvSpPr txBox="1"/>
          <p:nvPr/>
        </p:nvSpPr>
        <p:spPr>
          <a:xfrm>
            <a:off x="12031777" y="6192040"/>
            <a:ext cx="1141757" cy="428345"/>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Germany</a:t>
            </a:r>
          </a:p>
        </p:txBody>
      </p:sp>
      <p:sp>
        <p:nvSpPr>
          <p:cNvPr id="385" name="France"/>
          <p:cNvSpPr txBox="1"/>
          <p:nvPr/>
        </p:nvSpPr>
        <p:spPr>
          <a:xfrm>
            <a:off x="11039433" y="6015891"/>
            <a:ext cx="909270" cy="428345"/>
          </a:xfrm>
          <a:prstGeom prst="rect">
            <a:avLst/>
          </a:prstGeom>
          <a:solidFill>
            <a:srgbClr val="FFFFFF">
              <a:alpha val="89547"/>
            </a:srgb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France</a:t>
            </a:r>
          </a:p>
        </p:txBody>
      </p:sp>
      <p:sp>
        <p:nvSpPr>
          <p:cNvPr id="386" name="UK"/>
          <p:cNvSpPr txBox="1"/>
          <p:nvPr/>
        </p:nvSpPr>
        <p:spPr>
          <a:xfrm>
            <a:off x="12724504" y="6763078"/>
            <a:ext cx="490018" cy="428345"/>
          </a:xfrm>
          <a:prstGeom prst="rect">
            <a:avLst/>
          </a:prstGeom>
          <a:solidFill>
            <a:srgbClr val="FFFFFF">
              <a:alpha val="99326"/>
            </a:srgb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1800">
                <a:solidFill>
                  <a:srgbClr val="000000"/>
                </a:solidFill>
              </a:defRPr>
            </a:lvl1pPr>
          </a:lstStyle>
          <a:p>
            <a:pPr/>
            <a:r>
              <a:t>UK</a:t>
            </a:r>
          </a:p>
        </p:txBody>
      </p:sp>
      <p:sp>
        <p:nvSpPr>
          <p:cNvPr id="387" name="Line"/>
          <p:cNvSpPr/>
          <p:nvPr/>
        </p:nvSpPr>
        <p:spPr>
          <a:xfrm>
            <a:off x="14324710" y="2546035"/>
            <a:ext cx="5342170" cy="5342170"/>
          </a:xfrm>
          <a:prstGeom prst="line">
            <a:avLst/>
          </a:prstGeom>
          <a:ln w="63500">
            <a:solidFill>
              <a:srgbClr val="929292"/>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88" name="10"/>
          <p:cNvSpPr txBox="1"/>
          <p:nvPr/>
        </p:nvSpPr>
        <p:spPr>
          <a:xfrm>
            <a:off x="7914837" y="12246095"/>
            <a:ext cx="551112"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000000"/>
                </a:solidFill>
                <a:latin typeface="Microsoft Sans Serif"/>
                <a:ea typeface="Microsoft Sans Serif"/>
                <a:cs typeface="Microsoft Sans Serif"/>
                <a:sym typeface="Microsoft Sans Serif"/>
              </a:defRPr>
            </a:lvl1pPr>
          </a:lstStyle>
          <a:p>
            <a:pPr/>
            <a:r>
              <a:t>10</a:t>
            </a:r>
          </a:p>
        </p:txBody>
      </p:sp>
      <p:sp>
        <p:nvSpPr>
          <p:cNvPr id="389" name="100"/>
          <p:cNvSpPr txBox="1"/>
          <p:nvPr/>
        </p:nvSpPr>
        <p:spPr>
          <a:xfrm>
            <a:off x="10967042" y="12246095"/>
            <a:ext cx="748879"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000000"/>
                </a:solidFill>
                <a:latin typeface="Microsoft Sans Serif"/>
                <a:ea typeface="Microsoft Sans Serif"/>
                <a:cs typeface="Microsoft Sans Serif"/>
                <a:sym typeface="Microsoft Sans Serif"/>
              </a:defRPr>
            </a:lvl1pPr>
          </a:lstStyle>
          <a:p>
            <a:pPr/>
            <a:r>
              <a:t>100</a:t>
            </a:r>
          </a:p>
        </p:txBody>
      </p:sp>
      <p:sp>
        <p:nvSpPr>
          <p:cNvPr id="390" name="1,000"/>
          <p:cNvSpPr txBox="1"/>
          <p:nvPr/>
        </p:nvSpPr>
        <p:spPr>
          <a:xfrm>
            <a:off x="13957572" y="12246095"/>
            <a:ext cx="1045445"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000000"/>
                </a:solidFill>
                <a:latin typeface="Microsoft Sans Serif"/>
                <a:ea typeface="Microsoft Sans Serif"/>
                <a:cs typeface="Microsoft Sans Serif"/>
                <a:sym typeface="Microsoft Sans Serif"/>
              </a:defRPr>
            </a:lvl1pPr>
          </a:lstStyle>
          <a:p>
            <a:pPr/>
            <a:r>
              <a:t>1,000</a:t>
            </a:r>
          </a:p>
        </p:txBody>
      </p:sp>
      <p:sp>
        <p:nvSpPr>
          <p:cNvPr id="391" name="10,000"/>
          <p:cNvSpPr txBox="1"/>
          <p:nvPr/>
        </p:nvSpPr>
        <p:spPr>
          <a:xfrm>
            <a:off x="16374189" y="12246095"/>
            <a:ext cx="1243212"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000000"/>
                </a:solidFill>
                <a:latin typeface="Microsoft Sans Serif"/>
                <a:ea typeface="Microsoft Sans Serif"/>
                <a:cs typeface="Microsoft Sans Serif"/>
                <a:sym typeface="Microsoft Sans Serif"/>
              </a:defRPr>
            </a:lvl1pPr>
          </a:lstStyle>
          <a:p>
            <a:pPr/>
            <a:r>
              <a:t>10,000</a:t>
            </a:r>
          </a:p>
        </p:txBody>
      </p:sp>
      <p:sp>
        <p:nvSpPr>
          <p:cNvPr id="392" name="10"/>
          <p:cNvSpPr txBox="1"/>
          <p:nvPr/>
        </p:nvSpPr>
        <p:spPr>
          <a:xfrm>
            <a:off x="5100789" y="9924151"/>
            <a:ext cx="551111"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000000"/>
                </a:solidFill>
                <a:latin typeface="Microsoft Sans Serif"/>
                <a:ea typeface="Microsoft Sans Serif"/>
                <a:cs typeface="Microsoft Sans Serif"/>
                <a:sym typeface="Microsoft Sans Serif"/>
              </a:defRPr>
            </a:lvl1pPr>
          </a:lstStyle>
          <a:p>
            <a:pPr/>
            <a:r>
              <a:t>10</a:t>
            </a:r>
          </a:p>
        </p:txBody>
      </p:sp>
      <p:sp>
        <p:nvSpPr>
          <p:cNvPr id="393" name="100"/>
          <p:cNvSpPr txBox="1"/>
          <p:nvPr/>
        </p:nvSpPr>
        <p:spPr>
          <a:xfrm>
            <a:off x="4965996" y="6747261"/>
            <a:ext cx="748880"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000000"/>
                </a:solidFill>
                <a:latin typeface="Microsoft Sans Serif"/>
                <a:ea typeface="Microsoft Sans Serif"/>
                <a:cs typeface="Microsoft Sans Serif"/>
                <a:sym typeface="Microsoft Sans Serif"/>
              </a:defRPr>
            </a:lvl1pPr>
          </a:lstStyle>
          <a:p>
            <a:pPr/>
            <a:r>
              <a:t>100</a:t>
            </a:r>
          </a:p>
        </p:txBody>
      </p:sp>
      <p:sp>
        <p:nvSpPr>
          <p:cNvPr id="394" name="1,000"/>
          <p:cNvSpPr txBox="1"/>
          <p:nvPr/>
        </p:nvSpPr>
        <p:spPr>
          <a:xfrm>
            <a:off x="4759362" y="3754747"/>
            <a:ext cx="1045445" cy="5492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000000"/>
                </a:solidFill>
                <a:latin typeface="Microsoft Sans Serif"/>
                <a:ea typeface="Microsoft Sans Serif"/>
                <a:cs typeface="Microsoft Sans Serif"/>
                <a:sym typeface="Microsoft Sans Serif"/>
              </a:defRPr>
            </a:lvl1pPr>
          </a:lstStyle>
          <a:p>
            <a:pPr/>
            <a:r>
              <a:t>1,000</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398" name="Image" descr="Image"/>
          <p:cNvPicPr>
            <a:picLocks noChangeAspect="1"/>
          </p:cNvPicPr>
          <p:nvPr/>
        </p:nvPicPr>
        <p:blipFill>
          <a:blip r:embed="rId3">
            <a:extLst/>
          </a:blip>
          <a:stretch>
            <a:fillRect/>
          </a:stretch>
        </p:blipFill>
        <p:spPr>
          <a:xfrm>
            <a:off x="3771950" y="114532"/>
            <a:ext cx="16840099" cy="13486937"/>
          </a:xfrm>
          <a:prstGeom prst="rect">
            <a:avLst/>
          </a:prstGeom>
          <a:ln w="12700">
            <a:miter lim="400000"/>
          </a:ln>
        </p:spPr>
      </p:pic>
      <p:pic>
        <p:nvPicPr>
          <p:cNvPr id="399" name="Rectangle Square" descr="Rectangle Square"/>
          <p:cNvPicPr>
            <a:picLocks noChangeAspect="0"/>
          </p:cNvPicPr>
          <p:nvPr/>
        </p:nvPicPr>
        <p:blipFill>
          <a:blip r:embed="rId4">
            <a:extLst/>
          </a:blip>
          <a:stretch>
            <a:fillRect/>
          </a:stretch>
        </p:blipFill>
        <p:spPr>
          <a:xfrm>
            <a:off x="3804840" y="6829028"/>
            <a:ext cx="3412368" cy="3389067"/>
          </a:xfrm>
          <a:prstGeom prst="rect">
            <a:avLst/>
          </a:prstGeom>
          <a:effectLst>
            <a:outerShdw sx="100000" sy="100000" kx="0" ky="0" algn="b" rotWithShape="0" blurRad="50800" dist="25400" dir="5400000">
              <a:srgbClr val="000000">
                <a:alpha val="50000"/>
              </a:srgbClr>
            </a:outerShdw>
          </a:effectLst>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03" name="Screenshot 2022-11-29 at 9.11.11 AM.png" descr="Screenshot 2022-11-29 at 9.11.11 AM.png"/>
          <p:cNvPicPr>
            <a:picLocks noChangeAspect="1"/>
          </p:cNvPicPr>
          <p:nvPr/>
        </p:nvPicPr>
        <p:blipFill>
          <a:blip r:embed="rId3">
            <a:extLst/>
          </a:blip>
          <a:stretch>
            <a:fillRect/>
          </a:stretch>
        </p:blipFill>
        <p:spPr>
          <a:xfrm>
            <a:off x="314340" y="345010"/>
            <a:ext cx="23755320" cy="13025980"/>
          </a:xfrm>
          <a:prstGeom prst="rect">
            <a:avLst/>
          </a:prstGeom>
          <a:ln w="12700">
            <a:miter lim="400000"/>
          </a:ln>
        </p:spPr>
      </p:pic>
      <p:sp>
        <p:nvSpPr>
          <p:cNvPr id="404" name="https://onenyc.cityofnewyork.us/"/>
          <p:cNvSpPr txBox="1"/>
          <p:nvPr/>
        </p:nvSpPr>
        <p:spPr>
          <a:xfrm>
            <a:off x="19222903" y="12775975"/>
            <a:ext cx="4579316"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https://onenyc.cityofnewyork.us/</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08" name="Screen Shot 2022-11-18 at 8.40.15 AM.png" descr="Screen Shot 2022-11-18 at 8.40.15 AM.png"/>
          <p:cNvPicPr>
            <a:picLocks noChangeAspect="1"/>
          </p:cNvPicPr>
          <p:nvPr/>
        </p:nvPicPr>
        <p:blipFill>
          <a:blip r:embed="rId2">
            <a:extLst/>
          </a:blip>
          <a:stretch>
            <a:fillRect/>
          </a:stretch>
        </p:blipFill>
        <p:spPr>
          <a:xfrm>
            <a:off x="1969872" y="0"/>
            <a:ext cx="20444256" cy="13716001"/>
          </a:xfrm>
          <a:prstGeom prst="rect">
            <a:avLst/>
          </a:prstGeom>
          <a:ln w="12700">
            <a:miter lim="400000"/>
          </a:ln>
        </p:spPr>
      </p:pic>
      <p:sp>
        <p:nvSpPr>
          <p:cNvPr id="409" name="https://onenyc.cityofnewyork.us/"/>
          <p:cNvSpPr txBox="1"/>
          <p:nvPr/>
        </p:nvSpPr>
        <p:spPr>
          <a:xfrm>
            <a:off x="18944011" y="13006598"/>
            <a:ext cx="4937687" cy="551177"/>
          </a:xfrm>
          <a:prstGeom prst="rect">
            <a:avLst/>
          </a:prstGeom>
          <a:ln w="12700">
            <a:miter lim="400000"/>
          </a:ln>
          <a:extLst>
            <a:ext uri="{C572A759-6A51-4108-AA02-DFA0A04FC94B}">
              <ma14:wrappingTextBoxFlag xmlns:ma14="http://schemas.microsoft.com/office/mac/drawingml/2011/main" val="1"/>
            </a:ext>
          </a:extLst>
        </p:spPr>
        <p:txBody>
          <a:bodyPr wrap="none" lIns="91437" tIns="91437" rIns="91437" bIns="91437">
            <a:spAutoFit/>
          </a:bodyPr>
          <a:lstStyle>
            <a:lvl1pPr algn="l" defTabSz="1828800">
              <a:defRPr b="1">
                <a:solidFill>
                  <a:srgbClr val="000000"/>
                </a:solidFill>
                <a:latin typeface="Helvetica"/>
                <a:ea typeface="Helvetica"/>
                <a:cs typeface="Helvetica"/>
                <a:sym typeface="Helvetica"/>
              </a:defRPr>
            </a:lvl1pPr>
          </a:lstStyle>
          <a:p>
            <a:pPr/>
            <a:r>
              <a:t>https://onenyc.cityofnewyork.us/</a:t>
            </a:r>
          </a:p>
        </p:txBody>
      </p:sp>
      <p:sp>
        <p:nvSpPr>
          <p:cNvPr id="410" name="https://sdgs.un.org/sites/default/files/2020-09/International-Affairs-VLR-2019.pdf"/>
          <p:cNvSpPr txBox="1"/>
          <p:nvPr/>
        </p:nvSpPr>
        <p:spPr>
          <a:xfrm>
            <a:off x="12565040" y="2861745"/>
            <a:ext cx="11746276" cy="551177"/>
          </a:xfrm>
          <a:prstGeom prst="rect">
            <a:avLst/>
          </a:prstGeom>
          <a:ln w="12700">
            <a:miter lim="400000"/>
          </a:ln>
          <a:extLst>
            <a:ext uri="{C572A759-6A51-4108-AA02-DFA0A04FC94B}">
              <ma14:wrappingTextBoxFlag xmlns:ma14="http://schemas.microsoft.com/office/mac/drawingml/2011/main" val="1"/>
            </a:ext>
          </a:extLst>
        </p:spPr>
        <p:txBody>
          <a:bodyPr wrap="none" lIns="91437" tIns="91437" rIns="91437" bIns="91437">
            <a:spAutoFit/>
          </a:bodyPr>
          <a:lstStyle>
            <a:lvl1pPr algn="l" defTabSz="1828800">
              <a:defRPr b="1">
                <a:solidFill>
                  <a:srgbClr val="000000"/>
                </a:solidFill>
                <a:latin typeface="Helvetica"/>
                <a:ea typeface="Helvetica"/>
                <a:cs typeface="Helvetica"/>
                <a:sym typeface="Helvetica"/>
              </a:defRPr>
            </a:lvl1pPr>
          </a:lstStyle>
          <a:p>
            <a:pPr/>
            <a:r>
              <a:t>https://sdgs.un.org/sites/default/files/2020-09/International-Affairs-VLR-2019.pdf</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The chief function of the City is to convert…"/>
          <p:cNvSpPr txBox="1"/>
          <p:nvPr/>
        </p:nvSpPr>
        <p:spPr>
          <a:xfrm>
            <a:off x="6427508" y="4688422"/>
            <a:ext cx="11906378" cy="433915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4600"/>
            </a:pPr>
            <a:r>
              <a:t>The chief function of the </a:t>
            </a:r>
            <a:r>
              <a:rPr b="1"/>
              <a:t>City</a:t>
            </a:r>
            <a:r>
              <a:t> is to convert </a:t>
            </a:r>
          </a:p>
          <a:p>
            <a:pPr algn="l">
              <a:defRPr sz="4600"/>
            </a:pPr>
          </a:p>
          <a:p>
            <a:pPr algn="l">
              <a:defRPr sz="4600"/>
            </a:pPr>
            <a:r>
              <a:t>power into </a:t>
            </a:r>
            <a:r>
              <a:rPr b="1"/>
              <a:t>form</a:t>
            </a:r>
            <a:r>
              <a:t>, </a:t>
            </a:r>
          </a:p>
          <a:p>
            <a:pPr algn="l">
              <a:defRPr sz="4600"/>
            </a:pPr>
            <a:r>
              <a:t>energy into </a:t>
            </a:r>
            <a:r>
              <a:rPr b="1"/>
              <a:t>culture</a:t>
            </a:r>
            <a:r>
              <a:t>, </a:t>
            </a:r>
          </a:p>
          <a:p>
            <a:pPr algn="l">
              <a:defRPr sz="4600"/>
            </a:pPr>
            <a:r>
              <a:t>dead matter into the </a:t>
            </a:r>
            <a:r>
              <a:rPr b="1"/>
              <a:t>living symbols</a:t>
            </a:r>
            <a:r>
              <a:t> of </a:t>
            </a:r>
            <a:r>
              <a:rPr b="1"/>
              <a:t>art</a:t>
            </a:r>
            <a:r>
              <a:t>, </a:t>
            </a:r>
          </a:p>
          <a:p>
            <a:pPr algn="l">
              <a:defRPr sz="4600"/>
            </a:pPr>
            <a:r>
              <a:t>biological reproduction into </a:t>
            </a:r>
            <a:r>
              <a:rPr b="1"/>
              <a:t>social creativity</a:t>
            </a:r>
            <a:r>
              <a:t>.</a:t>
            </a:r>
          </a:p>
        </p:txBody>
      </p:sp>
      <p:sp>
        <p:nvSpPr>
          <p:cNvPr id="194" name="- Lewis Mumford, The city in history, 1962"/>
          <p:cNvSpPr txBox="1"/>
          <p:nvPr/>
        </p:nvSpPr>
        <p:spPr>
          <a:xfrm>
            <a:off x="15729384" y="10231237"/>
            <a:ext cx="6760821" cy="52344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800"/>
            </a:lvl1pPr>
          </a:lstStyle>
          <a:p>
            <a:pPr/>
            <a:r>
              <a:t>- Lewis Mumford, The city in history, 1962</a:t>
            </a:r>
          </a:p>
        </p:txBody>
      </p:sp>
      <p:sp>
        <p:nvSpPr>
          <p:cNvPr id="195" name="https://en.wikipedia.org/wiki/The_City_in_History"/>
          <p:cNvSpPr txBox="1"/>
          <p:nvPr/>
        </p:nvSpPr>
        <p:spPr>
          <a:xfrm>
            <a:off x="17527730" y="13107895"/>
            <a:ext cx="6754369"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https://en.wikipedia.org/wiki/The_City_in_History</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12" name="Screen Shot 2021-05-17 at 2.54.34 PM.pdf" descr="Screen Shot 2021-05-17 at 2.54.34 PM.pdf"/>
          <p:cNvPicPr>
            <a:picLocks noChangeAspect="1"/>
          </p:cNvPicPr>
          <p:nvPr/>
        </p:nvPicPr>
        <p:blipFill>
          <a:blip r:embed="rId3">
            <a:extLst/>
          </a:blip>
          <a:stretch>
            <a:fillRect/>
          </a:stretch>
        </p:blipFill>
        <p:spPr>
          <a:xfrm>
            <a:off x="-25832" y="4550"/>
            <a:ext cx="11568549" cy="6466464"/>
          </a:xfrm>
          <a:prstGeom prst="rect">
            <a:avLst/>
          </a:prstGeom>
          <a:ln w="12700">
            <a:miter lim="400000"/>
          </a:ln>
        </p:spPr>
      </p:pic>
      <p:pic>
        <p:nvPicPr>
          <p:cNvPr id="413" name="Screen Shot 2021-05-17 at 12.25.04 PM.pdf" descr="Screen Shot 2021-05-17 at 12.25.04 PM.pdf"/>
          <p:cNvPicPr>
            <a:picLocks noChangeAspect="1"/>
          </p:cNvPicPr>
          <p:nvPr/>
        </p:nvPicPr>
        <p:blipFill>
          <a:blip r:embed="rId4">
            <a:extLst/>
          </a:blip>
          <a:stretch>
            <a:fillRect/>
          </a:stretch>
        </p:blipFill>
        <p:spPr>
          <a:xfrm>
            <a:off x="11608775" y="903763"/>
            <a:ext cx="13193729" cy="3992278"/>
          </a:xfrm>
          <a:prstGeom prst="rect">
            <a:avLst/>
          </a:prstGeom>
          <a:ln w="12700">
            <a:miter lim="400000"/>
          </a:ln>
        </p:spPr>
      </p:pic>
      <p:pic>
        <p:nvPicPr>
          <p:cNvPr id="414" name="Screen Shot 2021-05-18 at 3.33.42 PM.pdf" descr="Screen Shot 2021-05-18 at 3.33.42 PM.pdf"/>
          <p:cNvPicPr>
            <a:picLocks noChangeAspect="1"/>
          </p:cNvPicPr>
          <p:nvPr/>
        </p:nvPicPr>
        <p:blipFill>
          <a:blip r:embed="rId5">
            <a:extLst/>
          </a:blip>
          <a:stretch>
            <a:fillRect/>
          </a:stretch>
        </p:blipFill>
        <p:spPr>
          <a:xfrm>
            <a:off x="10494606" y="5997468"/>
            <a:ext cx="13478206" cy="7840824"/>
          </a:xfrm>
          <a:prstGeom prst="rect">
            <a:avLst/>
          </a:prstGeom>
          <a:ln w="12700">
            <a:miter lim="400000"/>
          </a:ln>
        </p:spPr>
      </p:pic>
      <p:sp>
        <p:nvSpPr>
          <p:cNvPr id="415" name="pioneered climate action plans…"/>
          <p:cNvSpPr txBox="1"/>
          <p:nvPr/>
        </p:nvSpPr>
        <p:spPr>
          <a:xfrm>
            <a:off x="347864" y="6615211"/>
            <a:ext cx="6193842" cy="8293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b="1"/>
            </a:pPr>
            <a:r>
              <a:t>pioneered climate action plans</a:t>
            </a:r>
          </a:p>
          <a:p>
            <a:pPr algn="l">
              <a:defRPr b="1"/>
            </a:pPr>
            <a:r>
              <a:t>voluntary local reviews (UN Agenda 2030) </a:t>
            </a:r>
          </a:p>
        </p:txBody>
      </p:sp>
      <p:sp>
        <p:nvSpPr>
          <p:cNvPr id="416" name="http://onenyc.cityofnewyork.us"/>
          <p:cNvSpPr txBox="1"/>
          <p:nvPr/>
        </p:nvSpPr>
        <p:spPr>
          <a:xfrm>
            <a:off x="280602" y="7588769"/>
            <a:ext cx="4325418"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http://onenyc.cityofnewyork.us</a:t>
            </a:r>
          </a:p>
        </p:txBody>
      </p:sp>
      <p:sp>
        <p:nvSpPr>
          <p:cNvPr id="417" name="Localizing Sustainable Development in Cities"/>
          <p:cNvSpPr txBox="1"/>
          <p:nvPr/>
        </p:nvSpPr>
        <p:spPr>
          <a:xfrm>
            <a:off x="283270" y="8446716"/>
            <a:ext cx="8546288"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Localizing Sustainable Development in Cities</a:t>
            </a:r>
          </a:p>
        </p:txBody>
      </p:sp>
      <p:sp>
        <p:nvSpPr>
          <p:cNvPr id="418" name="Holistic, Complex Systems approach to Goals and Policy"/>
          <p:cNvSpPr txBox="1"/>
          <p:nvPr/>
        </p:nvSpPr>
        <p:spPr>
          <a:xfrm>
            <a:off x="12802906" y="5154198"/>
            <a:ext cx="10805466"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Holistic, Complex Systems approach to Goals and Policy</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2" name="New kind of policy…"/>
          <p:cNvSpPr txBox="1"/>
          <p:nvPr/>
        </p:nvSpPr>
        <p:spPr>
          <a:xfrm>
            <a:off x="3060287" y="5911367"/>
            <a:ext cx="18263427" cy="18932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5200">
                <a:solidFill>
                  <a:srgbClr val="000000"/>
                </a:solidFill>
              </a:defRPr>
            </a:pPr>
            <a:r>
              <a:t>New kind of policy </a:t>
            </a:r>
          </a:p>
          <a:p>
            <a:pPr>
              <a:defRPr sz="3300">
                <a:solidFill>
                  <a:srgbClr val="000000"/>
                </a:solidFill>
              </a:defRPr>
            </a:pPr>
          </a:p>
          <a:p>
            <a:pPr>
              <a:defRPr sz="3300">
                <a:solidFill>
                  <a:srgbClr val="000000"/>
                </a:solidFill>
              </a:defRPr>
            </a:pPr>
            <a:r>
              <a:t>riding on urban processes revealed by science, with 20-30 year objectives and quantified metrics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Recurring Themes in Urban Science"/>
          <p:cNvSpPr txBox="1"/>
          <p:nvPr/>
        </p:nvSpPr>
        <p:spPr>
          <a:xfrm>
            <a:off x="6793960" y="1627112"/>
            <a:ext cx="10796080" cy="8455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900">
                <a:solidFill>
                  <a:srgbClr val="000000"/>
                </a:solidFill>
              </a:defRPr>
            </a:lvl1pPr>
          </a:lstStyle>
          <a:p>
            <a:pPr/>
            <a:r>
              <a:t>Recurring Themes in Urban Science</a:t>
            </a:r>
          </a:p>
        </p:txBody>
      </p:sp>
      <p:sp>
        <p:nvSpPr>
          <p:cNvPr id="200" name="Cost-Benefit Dynamics"/>
          <p:cNvSpPr txBox="1"/>
          <p:nvPr/>
        </p:nvSpPr>
        <p:spPr>
          <a:xfrm>
            <a:off x="1258134" y="4154641"/>
            <a:ext cx="4450589"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Cost-Benefit Dynamics</a:t>
            </a:r>
          </a:p>
        </p:txBody>
      </p:sp>
      <p:sp>
        <p:nvSpPr>
          <p:cNvPr id="201" name="dynamical, heterogeneous, noisy"/>
          <p:cNvSpPr txBox="1"/>
          <p:nvPr/>
        </p:nvSpPr>
        <p:spPr>
          <a:xfrm>
            <a:off x="996565" y="5541352"/>
            <a:ext cx="4973727"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vl1pPr>
          </a:lstStyle>
          <a:p>
            <a:pPr/>
            <a:r>
              <a:t>dynamical, heterogeneous, noisy </a:t>
            </a:r>
          </a:p>
        </p:txBody>
      </p:sp>
      <p:sp>
        <p:nvSpPr>
          <p:cNvPr id="202" name="individuals, households, governments"/>
          <p:cNvSpPr txBox="1"/>
          <p:nvPr/>
        </p:nvSpPr>
        <p:spPr>
          <a:xfrm>
            <a:off x="857424" y="6473383"/>
            <a:ext cx="5252009"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individuals, households, governments</a:t>
            </a:r>
          </a:p>
        </p:txBody>
      </p:sp>
      <p:sp>
        <p:nvSpPr>
          <p:cNvPr id="203" name="Connectivity"/>
          <p:cNvSpPr txBox="1"/>
          <p:nvPr/>
        </p:nvSpPr>
        <p:spPr>
          <a:xfrm>
            <a:off x="10796840" y="4154641"/>
            <a:ext cx="2455571"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Connectivity</a:t>
            </a:r>
          </a:p>
        </p:txBody>
      </p:sp>
      <p:sp>
        <p:nvSpPr>
          <p:cNvPr id="204" name="Information"/>
          <p:cNvSpPr txBox="1"/>
          <p:nvPr/>
        </p:nvSpPr>
        <p:spPr>
          <a:xfrm>
            <a:off x="19828479" y="4154641"/>
            <a:ext cx="2259687"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Information</a:t>
            </a:r>
          </a:p>
        </p:txBody>
      </p:sp>
      <p:sp>
        <p:nvSpPr>
          <p:cNvPr id="205" name="poverty as disconnection"/>
          <p:cNvSpPr txBox="1"/>
          <p:nvPr/>
        </p:nvSpPr>
        <p:spPr>
          <a:xfrm>
            <a:off x="8080799" y="5541352"/>
            <a:ext cx="3766414"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vl1pPr>
          </a:lstStyle>
          <a:p>
            <a:pPr/>
            <a:r>
              <a:t>poverty as disconnection</a:t>
            </a:r>
          </a:p>
        </p:txBody>
      </p:sp>
      <p:sp>
        <p:nvSpPr>
          <p:cNvPr id="206" name="barriers to connectivity = segregation, poverty traps, slums"/>
          <p:cNvSpPr txBox="1"/>
          <p:nvPr/>
        </p:nvSpPr>
        <p:spPr>
          <a:xfrm>
            <a:off x="8134045" y="7068115"/>
            <a:ext cx="8115910"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barriers to connectivity = segregation, poverty traps, slums</a:t>
            </a:r>
          </a:p>
        </p:txBody>
      </p:sp>
      <p:sp>
        <p:nvSpPr>
          <p:cNvPr id="207" name="structural"/>
          <p:cNvSpPr txBox="1"/>
          <p:nvPr/>
        </p:nvSpPr>
        <p:spPr>
          <a:xfrm>
            <a:off x="18668834" y="5541352"/>
            <a:ext cx="1519734"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vl1pPr>
          </a:lstStyle>
          <a:p>
            <a:pPr/>
            <a:r>
              <a:t>structural</a:t>
            </a:r>
          </a:p>
        </p:txBody>
      </p:sp>
      <p:sp>
        <p:nvSpPr>
          <p:cNvPr id="208" name="growth rates"/>
          <p:cNvSpPr txBox="1"/>
          <p:nvPr/>
        </p:nvSpPr>
        <p:spPr>
          <a:xfrm>
            <a:off x="21567922" y="5541352"/>
            <a:ext cx="1960170"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vl1pPr>
          </a:lstStyle>
          <a:p>
            <a:pPr/>
            <a:r>
              <a:t>growth rates</a:t>
            </a:r>
          </a:p>
        </p:txBody>
      </p:sp>
      <p:sp>
        <p:nvSpPr>
          <p:cNvPr id="209" name="professions…"/>
          <p:cNvSpPr txBox="1"/>
          <p:nvPr/>
        </p:nvSpPr>
        <p:spPr>
          <a:xfrm>
            <a:off x="18344070" y="7478683"/>
            <a:ext cx="2169262" cy="11979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professions</a:t>
            </a:r>
          </a:p>
          <a:p>
            <a:pPr/>
            <a:r>
              <a:t>businesses</a:t>
            </a:r>
          </a:p>
          <a:p>
            <a:pPr/>
            <a:r>
              <a:t>neighborhoods</a:t>
            </a:r>
          </a:p>
        </p:txBody>
      </p:sp>
      <p:sp>
        <p:nvSpPr>
          <p:cNvPr id="210" name="choice…"/>
          <p:cNvSpPr txBox="1"/>
          <p:nvPr/>
        </p:nvSpPr>
        <p:spPr>
          <a:xfrm>
            <a:off x="22037461" y="7294533"/>
            <a:ext cx="1463650" cy="15662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choice</a:t>
            </a:r>
          </a:p>
          <a:p>
            <a:pPr/>
            <a:r>
              <a:t>agency</a:t>
            </a:r>
          </a:p>
          <a:p>
            <a:pPr/>
            <a:r>
              <a:t>education</a:t>
            </a:r>
          </a:p>
          <a:p>
            <a:pPr/>
            <a:r>
              <a:t>migration</a:t>
            </a:r>
          </a:p>
        </p:txBody>
      </p:sp>
      <p:sp>
        <p:nvSpPr>
          <p:cNvPr id="211" name="The patterns of our lives (life paths):…"/>
          <p:cNvSpPr txBox="1"/>
          <p:nvPr/>
        </p:nvSpPr>
        <p:spPr>
          <a:xfrm>
            <a:off x="17598473" y="10321801"/>
            <a:ext cx="6719698" cy="14625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000"/>
            </a:pPr>
            <a:r>
              <a:t>The patterns of our lives (life paths): </a:t>
            </a:r>
          </a:p>
          <a:p>
            <a:pPr>
              <a:defRPr sz="3000"/>
            </a:pPr>
            <a:r>
              <a:t>the shape of connectivity, cost-benefit </a:t>
            </a:r>
          </a:p>
          <a:p>
            <a:pPr>
              <a:defRPr sz="3000"/>
            </a:pPr>
            <a:r>
              <a:t>over time</a:t>
            </a:r>
          </a:p>
        </p:txBody>
      </p:sp>
      <p:sp>
        <p:nvSpPr>
          <p:cNvPr id="212" name="prosperity as connections"/>
          <p:cNvSpPr txBox="1"/>
          <p:nvPr/>
        </p:nvSpPr>
        <p:spPr>
          <a:xfrm>
            <a:off x="12539750" y="5541352"/>
            <a:ext cx="3884677"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vl1pPr>
          </a:lstStyle>
          <a:p>
            <a:pPr/>
            <a:r>
              <a:t>prosperity as connections</a:t>
            </a:r>
          </a:p>
        </p:txBody>
      </p:sp>
      <p:sp>
        <p:nvSpPr>
          <p:cNvPr id="213" name="Disconnected/segregated individuals penalized…"/>
          <p:cNvSpPr txBox="1"/>
          <p:nvPr/>
        </p:nvSpPr>
        <p:spPr>
          <a:xfrm>
            <a:off x="7952497" y="10202558"/>
            <a:ext cx="8144257" cy="14625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000"/>
            </a:pPr>
            <a:r>
              <a:t>Disconnected/segregated individuals penalized</a:t>
            </a:r>
          </a:p>
          <a:p>
            <a:pPr>
              <a:defRPr sz="3000"/>
            </a:pPr>
            <a:r>
              <a:t>but also the system as a whole</a:t>
            </a:r>
          </a:p>
          <a:p>
            <a:pPr>
              <a:defRPr sz="3000"/>
            </a:pPr>
            <a:r>
              <a:t>because of network effects</a:t>
            </a:r>
          </a:p>
        </p:txBody>
      </p:sp>
      <p:sp>
        <p:nvSpPr>
          <p:cNvPr id="214" name="selects people into situations of…"/>
          <p:cNvSpPr txBox="1"/>
          <p:nvPr/>
        </p:nvSpPr>
        <p:spPr>
          <a:xfrm>
            <a:off x="677744" y="9510408"/>
            <a:ext cx="5611369" cy="28468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000"/>
            </a:pPr>
            <a:r>
              <a:t>selects people into situations of </a:t>
            </a:r>
          </a:p>
          <a:p>
            <a:pPr>
              <a:defRPr b="1" sz="3000"/>
            </a:pPr>
            <a:r>
              <a:t>opportunity or disadvantage</a:t>
            </a:r>
          </a:p>
          <a:p>
            <a:pPr>
              <a:defRPr sz="3000"/>
            </a:pPr>
          </a:p>
          <a:p>
            <a:pPr>
              <a:defRPr sz="3000"/>
            </a:pPr>
            <a:r>
              <a:t>volatility challenges </a:t>
            </a:r>
          </a:p>
          <a:p>
            <a:pPr>
              <a:defRPr sz="3000"/>
            </a:pPr>
            <a:r>
              <a:t>and the need for </a:t>
            </a:r>
          </a:p>
          <a:p>
            <a:pPr>
              <a:defRPr sz="3000"/>
            </a:pPr>
            <a:r>
              <a:t>clear horizons and growth </a:t>
            </a:r>
          </a:p>
        </p:txBody>
      </p:sp>
      <p:sp>
        <p:nvSpPr>
          <p:cNvPr id="215" name="IUS 10.1"/>
          <p:cNvSpPr txBox="1"/>
          <p:nvPr/>
        </p:nvSpPr>
        <p:spPr>
          <a:xfrm>
            <a:off x="21925345" y="1853531"/>
            <a:ext cx="1687882"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10.1</a:t>
            </a:r>
          </a:p>
        </p:txBody>
      </p:sp>
      <p:sp>
        <p:nvSpPr>
          <p:cNvPr id="216" name="(social+human capital)"/>
          <p:cNvSpPr txBox="1"/>
          <p:nvPr/>
        </p:nvSpPr>
        <p:spPr>
          <a:xfrm>
            <a:off x="12899566" y="6106926"/>
            <a:ext cx="3165044"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(social+human capital)</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Paying the high costs of  connectivity in larger cities"/>
          <p:cNvSpPr txBox="1"/>
          <p:nvPr/>
        </p:nvSpPr>
        <p:spPr>
          <a:xfrm>
            <a:off x="6929977" y="3136312"/>
            <a:ext cx="10524046" cy="6098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500"/>
            </a:lvl1pPr>
          </a:lstStyle>
          <a:p>
            <a:pPr/>
            <a:r>
              <a:t>Paying the high costs of  connectivity in larger cities </a:t>
            </a:r>
          </a:p>
        </p:txBody>
      </p:sp>
      <p:sp>
        <p:nvSpPr>
          <p:cNvPr id="221" name="is only worth it in light of greater social productivity…"/>
          <p:cNvSpPr txBox="1"/>
          <p:nvPr/>
        </p:nvSpPr>
        <p:spPr>
          <a:xfrm>
            <a:off x="6487477" y="4712557"/>
            <a:ext cx="11409046" cy="21719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pPr>
            <a:r>
              <a:t>is only worth it in light of greater social productivity</a:t>
            </a:r>
          </a:p>
          <a:p>
            <a:pPr>
              <a:defRPr sz="3500"/>
            </a:pPr>
          </a:p>
          <a:p>
            <a:pPr>
              <a:defRPr sz="3500"/>
            </a:pPr>
            <a:r>
              <a:t>from deeper divisions of knowledge and labor </a:t>
            </a:r>
          </a:p>
          <a:p>
            <a:pPr>
              <a:defRPr sz="3500"/>
            </a:pPr>
            <a:r>
              <a:t>the new knowledge and possibilities this process creates</a:t>
            </a:r>
          </a:p>
        </p:txBody>
      </p:sp>
      <p:sp>
        <p:nvSpPr>
          <p:cNvPr id="222" name="This presents as a state of interaction density, diversity, heterogeneity, interdependence and complementarity…"/>
          <p:cNvSpPr txBox="1"/>
          <p:nvPr/>
        </p:nvSpPr>
        <p:spPr>
          <a:xfrm>
            <a:off x="1412805" y="7850902"/>
            <a:ext cx="21558391" cy="16007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300"/>
            </a:pPr>
            <a:r>
              <a:t>This presents as a state of interaction </a:t>
            </a:r>
            <a:r>
              <a:rPr b="1"/>
              <a:t>density, diversity, heterogeneity, interdependence and complementarity </a:t>
            </a:r>
            <a:endParaRPr b="1"/>
          </a:p>
          <a:p>
            <a:pPr>
              <a:defRPr sz="3300"/>
            </a:pPr>
          </a:p>
          <a:p>
            <a:pPr>
              <a:defRPr sz="3300"/>
            </a:pPr>
            <a:r>
              <a:t>which e</a:t>
            </a:r>
            <a:r>
              <a:rPr b="1"/>
              <a:t>mbeds more information</a:t>
            </a:r>
            <a:r>
              <a:t> per capita and </a:t>
            </a:r>
            <a:r>
              <a:rPr b="1"/>
              <a:t>creates fast change</a:t>
            </a:r>
            <a:r>
              <a:t> </a:t>
            </a:r>
          </a:p>
        </p:txBody>
      </p:sp>
      <p:sp>
        <p:nvSpPr>
          <p:cNvPr id="223" name="Large cities have little to offer that is material, information is most of what they do"/>
          <p:cNvSpPr txBox="1"/>
          <p:nvPr/>
        </p:nvSpPr>
        <p:spPr>
          <a:xfrm>
            <a:off x="3442875" y="10994518"/>
            <a:ext cx="17498251" cy="65947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700"/>
            </a:pPr>
            <a:r>
              <a:t>Large cities have little to offer that is material, </a:t>
            </a:r>
            <a:r>
              <a:rPr b="1">
                <a:solidFill>
                  <a:schemeClr val="accent5">
                    <a:hueOff val="-82419"/>
                    <a:satOff val="-9513"/>
                    <a:lumOff val="-16343"/>
                  </a:schemeClr>
                </a:solidFill>
              </a:rPr>
              <a:t>information</a:t>
            </a:r>
            <a:r>
              <a:t> is most of what they do </a:t>
            </a:r>
          </a:p>
        </p:txBody>
      </p:sp>
      <p:sp>
        <p:nvSpPr>
          <p:cNvPr id="224" name="most ‘expensive’, most difficult to create, most enduring."/>
          <p:cNvSpPr txBox="1"/>
          <p:nvPr/>
        </p:nvSpPr>
        <p:spPr>
          <a:xfrm>
            <a:off x="13702534" y="12295190"/>
            <a:ext cx="9791701" cy="5481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lvl1pPr>
          </a:lstStyle>
          <a:p>
            <a:pPr/>
            <a:r>
              <a:t>most ‘expensive’, most difficult to create, most enduring.</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The Challenges Ahead"/>
          <p:cNvSpPr txBox="1"/>
          <p:nvPr/>
        </p:nvSpPr>
        <p:spPr>
          <a:xfrm>
            <a:off x="9149740" y="6079905"/>
            <a:ext cx="6084520" cy="77119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400">
                <a:solidFill>
                  <a:srgbClr val="000000"/>
                </a:solidFill>
              </a:defRPr>
            </a:lvl1pPr>
          </a:lstStyle>
          <a:p>
            <a:pPr/>
            <a:r>
              <a:t>The Challenges Ahead</a:t>
            </a:r>
          </a:p>
        </p:txBody>
      </p:sp>
      <p:sp>
        <p:nvSpPr>
          <p:cNvPr id="229" name="urban science must generalize to entirely new situations"/>
          <p:cNvSpPr txBox="1"/>
          <p:nvPr/>
        </p:nvSpPr>
        <p:spPr>
          <a:xfrm>
            <a:off x="7699273" y="7430339"/>
            <a:ext cx="8985454" cy="5234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800"/>
            </a:lvl1pPr>
          </a:lstStyle>
          <a:p>
            <a:pPr/>
            <a:r>
              <a:t>urban science must generalize to entirely new situations</a:t>
            </a:r>
          </a:p>
        </p:txBody>
      </p:sp>
      <p:sp>
        <p:nvSpPr>
          <p:cNvPr id="230" name="IUS 10.2"/>
          <p:cNvSpPr txBox="1"/>
          <p:nvPr/>
        </p:nvSpPr>
        <p:spPr>
          <a:xfrm>
            <a:off x="21651157" y="6172945"/>
            <a:ext cx="1687882"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10.2</a:t>
            </a:r>
          </a:p>
        </p:txBody>
      </p:sp>
      <p:sp>
        <p:nvSpPr>
          <p:cNvPr id="231" name="Gigacities…"/>
          <p:cNvSpPr txBox="1"/>
          <p:nvPr/>
        </p:nvSpPr>
        <p:spPr>
          <a:xfrm>
            <a:off x="15385683" y="8533178"/>
            <a:ext cx="3822193" cy="26708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a:pPr>
            <a:r>
              <a:t>Gigacities</a:t>
            </a:r>
          </a:p>
          <a:p>
            <a:pPr>
              <a:defRPr b="1"/>
            </a:pPr>
          </a:p>
          <a:p>
            <a:pPr>
              <a:defRPr b="1"/>
            </a:pPr>
            <a:r>
              <a:t>The Challenge of Slums</a:t>
            </a:r>
          </a:p>
          <a:p>
            <a:pPr>
              <a:defRPr b="1"/>
            </a:pPr>
          </a:p>
          <a:p>
            <a:pPr>
              <a:defRPr b="1"/>
            </a:pPr>
            <a:r>
              <a:t>Shrinking Cities</a:t>
            </a:r>
          </a:p>
          <a:p>
            <a:pPr>
              <a:defRPr b="1"/>
            </a:pPr>
          </a:p>
          <a:p>
            <a:pPr>
              <a:defRPr b="1"/>
            </a:pPr>
            <a:r>
              <a:t>Sustainable Development</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FFFFFF"/>
        </a:solidFill>
      </p:bgPr>
    </p:bg>
    <p:spTree>
      <p:nvGrpSpPr>
        <p:cNvPr id="1" name=""/>
        <p:cNvGrpSpPr/>
        <p:nvPr/>
      </p:nvGrpSpPr>
      <p:grpSpPr>
        <a:xfrm>
          <a:off x="0" y="0"/>
          <a:ext cx="0" cy="0"/>
          <a:chOff x="0" y="0"/>
          <a:chExt cx="0" cy="0"/>
        </a:xfrm>
      </p:grpSpPr>
      <p:pic>
        <p:nvPicPr>
          <p:cNvPr id="235" name="Screen Shot 2015-09-08 at 9.08.30 AM.png" descr="Screen Shot 2015-09-08 at 9.08.30 AM.png"/>
          <p:cNvPicPr>
            <a:picLocks noChangeAspect="1"/>
          </p:cNvPicPr>
          <p:nvPr/>
        </p:nvPicPr>
        <p:blipFill>
          <a:blip r:embed="rId3">
            <a:extLst/>
          </a:blip>
          <a:stretch>
            <a:fillRect/>
          </a:stretch>
        </p:blipFill>
        <p:spPr>
          <a:xfrm>
            <a:off x="3048000" y="1903216"/>
            <a:ext cx="18288000" cy="9794473"/>
          </a:xfrm>
          <a:prstGeom prst="rect">
            <a:avLst/>
          </a:prstGeom>
          <a:ln w="12700">
            <a:miter lim="400000"/>
          </a:ln>
        </p:spPr>
      </p:pic>
      <p:sp>
        <p:nvSpPr>
          <p:cNvPr id="236" name="Hoornweg &amp; Pope (2014).…"/>
          <p:cNvSpPr txBox="1"/>
          <p:nvPr/>
        </p:nvSpPr>
        <p:spPr>
          <a:xfrm>
            <a:off x="14591154" y="11751525"/>
            <a:ext cx="9882607" cy="9302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sz="2600">
                <a:solidFill>
                  <a:srgbClr val="929292"/>
                </a:solidFill>
                <a:latin typeface="Helvetica Light"/>
                <a:ea typeface="Helvetica Light"/>
                <a:cs typeface="Helvetica Light"/>
                <a:sym typeface="Helvetica Light"/>
              </a:defRPr>
            </a:pPr>
            <a:r>
              <a:t>Hoornweg &amp; Pope (2014). </a:t>
            </a:r>
          </a:p>
          <a:p>
            <a:pPr algn="l" defTabSz="821531">
              <a:defRPr sz="2600">
                <a:solidFill>
                  <a:srgbClr val="D6D6D6"/>
                </a:solidFill>
                <a:latin typeface="Helvetica Light"/>
                <a:ea typeface="Helvetica Light"/>
                <a:cs typeface="Helvetica Light"/>
                <a:sym typeface="Helvetica Light"/>
              </a:defRPr>
            </a:pPr>
            <a:r>
              <a:rPr>
                <a:solidFill>
                  <a:srgbClr val="929292"/>
                </a:solidFill>
              </a:rPr>
              <a:t>Population predictions of the 101 largest cities in the 21st century</a:t>
            </a:r>
            <a:r>
              <a:t> </a:t>
            </a:r>
          </a:p>
        </p:txBody>
      </p:sp>
      <p:sp>
        <p:nvSpPr>
          <p:cNvPr id="237" name="Wikipedia"/>
          <p:cNvSpPr txBox="1"/>
          <p:nvPr/>
        </p:nvSpPr>
        <p:spPr>
          <a:xfrm>
            <a:off x="19513442" y="11715911"/>
            <a:ext cx="1716304" cy="5746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FFFFFF"/>
                </a:solidFill>
                <a:latin typeface="Helvetica Light"/>
                <a:ea typeface="Helvetica Light"/>
                <a:cs typeface="Helvetica Light"/>
                <a:sym typeface="Helvetica Light"/>
              </a:defRPr>
            </a:lvl1pPr>
          </a:lstStyle>
          <a:p>
            <a:pPr/>
            <a:r>
              <a:t>Wikipedia</a:t>
            </a:r>
          </a:p>
        </p:txBody>
      </p:sp>
      <p:sp>
        <p:nvSpPr>
          <p:cNvPr id="238" name="Rectangle"/>
          <p:cNvSpPr/>
          <p:nvPr/>
        </p:nvSpPr>
        <p:spPr>
          <a:xfrm>
            <a:off x="3896320" y="9947676"/>
            <a:ext cx="2484268" cy="430370"/>
          </a:xfrm>
          <a:prstGeom prst="rect">
            <a:avLst/>
          </a:prstGeom>
          <a:ln w="63500">
            <a:solidFill>
              <a:srgbClr val="B36AE2"/>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39" name="Rectangle"/>
          <p:cNvSpPr/>
          <p:nvPr/>
        </p:nvSpPr>
        <p:spPr>
          <a:xfrm>
            <a:off x="8218289" y="7162486"/>
            <a:ext cx="2484268" cy="430370"/>
          </a:xfrm>
          <a:prstGeom prst="rect">
            <a:avLst/>
          </a:prstGeom>
          <a:ln w="63500">
            <a:solidFill>
              <a:srgbClr val="B36AE2"/>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40" name="Rectangle"/>
          <p:cNvSpPr/>
          <p:nvPr/>
        </p:nvSpPr>
        <p:spPr>
          <a:xfrm>
            <a:off x="12718851" y="5394407"/>
            <a:ext cx="2484268" cy="430371"/>
          </a:xfrm>
          <a:prstGeom prst="rect">
            <a:avLst/>
          </a:prstGeom>
          <a:ln w="63500">
            <a:solidFill>
              <a:srgbClr val="B36AE2"/>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41" name="Rectangle"/>
          <p:cNvSpPr/>
          <p:nvPr/>
        </p:nvSpPr>
        <p:spPr>
          <a:xfrm>
            <a:off x="16969382" y="4840767"/>
            <a:ext cx="2484268" cy="430370"/>
          </a:xfrm>
          <a:prstGeom prst="rect">
            <a:avLst/>
          </a:prstGeom>
          <a:ln w="63500">
            <a:solidFill>
              <a:srgbClr val="B36AE2"/>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42" name="Rectangle"/>
          <p:cNvSpPr/>
          <p:nvPr/>
        </p:nvSpPr>
        <p:spPr>
          <a:xfrm>
            <a:off x="3842742" y="5394407"/>
            <a:ext cx="2484268" cy="430371"/>
          </a:xfrm>
          <a:prstGeom prst="rect">
            <a:avLst/>
          </a:prstGeom>
          <a:ln w="63500">
            <a:solidFill>
              <a:srgbClr val="70BF41"/>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43" name="Rectangle"/>
          <p:cNvSpPr/>
          <p:nvPr/>
        </p:nvSpPr>
        <p:spPr>
          <a:xfrm>
            <a:off x="8200429" y="4840767"/>
            <a:ext cx="2484268" cy="430370"/>
          </a:xfrm>
          <a:prstGeom prst="rect">
            <a:avLst/>
          </a:prstGeom>
          <a:ln w="63500">
            <a:solidFill>
              <a:srgbClr val="70BF41"/>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44" name="Rectangle"/>
          <p:cNvSpPr/>
          <p:nvPr/>
        </p:nvSpPr>
        <p:spPr>
          <a:xfrm>
            <a:off x="12718851" y="4840767"/>
            <a:ext cx="2484268" cy="430370"/>
          </a:xfrm>
          <a:prstGeom prst="rect">
            <a:avLst/>
          </a:prstGeom>
          <a:ln w="63500">
            <a:solidFill>
              <a:srgbClr val="70BF41"/>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45" name="Rectangle"/>
          <p:cNvSpPr/>
          <p:nvPr/>
        </p:nvSpPr>
        <p:spPr>
          <a:xfrm>
            <a:off x="16969382" y="5948048"/>
            <a:ext cx="2484268" cy="430370"/>
          </a:xfrm>
          <a:prstGeom prst="rect">
            <a:avLst/>
          </a:prstGeom>
          <a:ln w="63500">
            <a:solidFill>
              <a:srgbClr val="70BF41"/>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46" name="Rectangle"/>
          <p:cNvSpPr/>
          <p:nvPr/>
        </p:nvSpPr>
        <p:spPr>
          <a:xfrm>
            <a:off x="3824882" y="5948048"/>
            <a:ext cx="2484268" cy="430370"/>
          </a:xfrm>
          <a:prstGeom prst="rect">
            <a:avLst/>
          </a:prstGeom>
          <a:ln w="63500">
            <a:solidFill>
              <a:srgbClr val="C82506"/>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47" name="Rectangle"/>
          <p:cNvSpPr/>
          <p:nvPr/>
        </p:nvSpPr>
        <p:spPr>
          <a:xfrm>
            <a:off x="8200429" y="5394407"/>
            <a:ext cx="2484268" cy="430371"/>
          </a:xfrm>
          <a:prstGeom prst="rect">
            <a:avLst/>
          </a:prstGeom>
          <a:ln w="63500">
            <a:solidFill>
              <a:srgbClr val="C82506"/>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48" name="Rectangle"/>
          <p:cNvSpPr/>
          <p:nvPr/>
        </p:nvSpPr>
        <p:spPr>
          <a:xfrm>
            <a:off x="12718851" y="6341705"/>
            <a:ext cx="2484268" cy="430370"/>
          </a:xfrm>
          <a:prstGeom prst="rect">
            <a:avLst/>
          </a:prstGeom>
          <a:ln w="63500">
            <a:solidFill>
              <a:srgbClr val="C82506"/>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49" name="Rectangle"/>
          <p:cNvSpPr/>
          <p:nvPr/>
        </p:nvSpPr>
        <p:spPr>
          <a:xfrm>
            <a:off x="16969382" y="7162486"/>
            <a:ext cx="2484268" cy="430370"/>
          </a:xfrm>
          <a:prstGeom prst="rect">
            <a:avLst/>
          </a:prstGeom>
          <a:ln w="63500">
            <a:solidFill>
              <a:srgbClr val="C82506"/>
            </a:solidFill>
            <a:miter lim="400000"/>
          </a:ln>
          <a:effectLst>
            <a:outerShdw sx="100000" sy="100000" kx="0" ky="0" algn="b" rotWithShape="0" blurRad="50800" dist="25400" dir="5400000">
              <a:srgbClr val="000000">
                <a:alpha val="50000"/>
              </a:srgbClr>
            </a:outerShdw>
          </a:effectLst>
        </p:spPr>
        <p:txBody>
          <a:bodyPr lIns="71437" tIns="71437" rIns="71437" bIns="71437" anchor="ctr"/>
          <a:lstStyle/>
          <a:p>
            <a:pPr defTabSz="821531">
              <a:defRPr sz="3200">
                <a:solidFill>
                  <a:srgbClr val="FFFFFF"/>
                </a:solidFill>
                <a:latin typeface="Helvetica Light"/>
                <a:ea typeface="Helvetica Light"/>
                <a:cs typeface="Helvetica Light"/>
                <a:sym typeface="Helvetica Light"/>
              </a:defRPr>
            </a:pPr>
          </a:p>
        </p:txBody>
      </p:sp>
      <p:sp>
        <p:nvSpPr>
          <p:cNvPr id="250" name="Gigacities…"/>
          <p:cNvSpPr txBox="1"/>
          <p:nvPr/>
        </p:nvSpPr>
        <p:spPr>
          <a:xfrm>
            <a:off x="8471766" y="14022"/>
            <a:ext cx="8931403" cy="15260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6300">
                <a:solidFill>
                  <a:srgbClr val="000000"/>
                </a:solidFill>
              </a:defRPr>
            </a:pPr>
            <a:r>
              <a:t>Gigacities</a:t>
            </a:r>
          </a:p>
          <a:p>
            <a:pPr>
              <a:defRPr sz="3000"/>
            </a:pPr>
            <a:r>
              <a:t>Largest Cities that ever existed  in the next decades</a:t>
            </a:r>
          </a:p>
        </p:txBody>
      </p:sp>
      <p:sp>
        <p:nvSpPr>
          <p:cNvPr id="251" name="Compute the properties of these cities: their innovation rates, their speed of walking, their infrastructure needs and design, their wealth: They will be amazing !"/>
          <p:cNvSpPr txBox="1"/>
          <p:nvPr/>
        </p:nvSpPr>
        <p:spPr>
          <a:xfrm>
            <a:off x="1299514" y="12906692"/>
            <a:ext cx="21784971" cy="46258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Compute the properties of these cities: their innovation rates, their speed of walking, their infrastructure needs and design, their wealth: </a:t>
            </a:r>
            <a:r>
              <a:rPr b="1"/>
              <a:t>They will be amazing !</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Fast Human Development in a Million Neighborhoods"/>
          <p:cNvSpPr txBox="1"/>
          <p:nvPr/>
        </p:nvSpPr>
        <p:spPr>
          <a:xfrm>
            <a:off x="4564964" y="713609"/>
            <a:ext cx="15254072" cy="80818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700">
                <a:solidFill>
                  <a:srgbClr val="000000"/>
                </a:solidFill>
              </a:defRPr>
            </a:lvl1pPr>
          </a:lstStyle>
          <a:p>
            <a:pPr/>
            <a:r>
              <a:t>Fast Human Development in a Million Neighborhoods</a:t>
            </a:r>
          </a:p>
        </p:txBody>
      </p:sp>
      <p:sp>
        <p:nvSpPr>
          <p:cNvPr id="256" name="The challenge of slums and accelerating the development of livable cities"/>
          <p:cNvSpPr txBox="1"/>
          <p:nvPr/>
        </p:nvSpPr>
        <p:spPr>
          <a:xfrm>
            <a:off x="7164019" y="2039985"/>
            <a:ext cx="10055962"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The challenge of slums and accelerating the development of livable cities</a:t>
            </a:r>
          </a:p>
        </p:txBody>
      </p:sp>
      <p:sp>
        <p:nvSpPr>
          <p:cNvPr id="257" name="Can you create a million great neighborhoods supporting a decent life in one generation?"/>
          <p:cNvSpPr txBox="1"/>
          <p:nvPr/>
        </p:nvSpPr>
        <p:spPr>
          <a:xfrm>
            <a:off x="6040373" y="12788989"/>
            <a:ext cx="12303253"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Can you create a million great neighborhoods supporting a decent life in one generation? </a:t>
            </a:r>
          </a:p>
        </p:txBody>
      </p:sp>
      <p:pic>
        <p:nvPicPr>
          <p:cNvPr id="258" name="Screen Shot 2021-10-25 at 8.22.42 AM.jpg" descr="Screen Shot 2021-10-25 at 8.22.42 AM.jpg"/>
          <p:cNvPicPr>
            <a:picLocks noChangeAspect="1"/>
          </p:cNvPicPr>
          <p:nvPr/>
        </p:nvPicPr>
        <p:blipFill>
          <a:blip r:embed="rId3">
            <a:extLst/>
          </a:blip>
          <a:stretch>
            <a:fillRect/>
          </a:stretch>
        </p:blipFill>
        <p:spPr>
          <a:xfrm>
            <a:off x="3944196" y="2799208"/>
            <a:ext cx="16495608" cy="9229829"/>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2" name="Screen Shot 2021-12-02 at 10.52.19 AM.jpg" descr="Screen Shot 2021-12-02 at 10.52.19 AM.jpg"/>
          <p:cNvPicPr>
            <a:picLocks noChangeAspect="1"/>
          </p:cNvPicPr>
          <p:nvPr/>
        </p:nvPicPr>
        <p:blipFill>
          <a:blip r:embed="rId3">
            <a:extLst/>
          </a:blip>
          <a:stretch>
            <a:fillRect/>
          </a:stretch>
        </p:blipFill>
        <p:spPr>
          <a:xfrm>
            <a:off x="1908355" y="212052"/>
            <a:ext cx="21095486" cy="13633251"/>
          </a:xfrm>
          <a:prstGeom prst="rect">
            <a:avLst/>
          </a:prstGeom>
          <a:ln w="12700">
            <a:miter lim="400000"/>
          </a:ln>
        </p:spPr>
      </p:pic>
      <p:sp>
        <p:nvSpPr>
          <p:cNvPr id="263" name="Rectangle"/>
          <p:cNvSpPr/>
          <p:nvPr/>
        </p:nvSpPr>
        <p:spPr>
          <a:xfrm>
            <a:off x="7587291" y="5354761"/>
            <a:ext cx="1848209" cy="523525"/>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64" name="All cities are developing cities"/>
          <p:cNvSpPr txBox="1"/>
          <p:nvPr/>
        </p:nvSpPr>
        <p:spPr>
          <a:xfrm>
            <a:off x="603816" y="1553552"/>
            <a:ext cx="6375198" cy="647139"/>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600">
                <a:solidFill>
                  <a:srgbClr val="FFFFFF"/>
                </a:solidFill>
                <a:latin typeface="Helvetica Neue Medium"/>
                <a:ea typeface="Helvetica Neue Medium"/>
                <a:cs typeface="Helvetica Neue Medium"/>
                <a:sym typeface="Helvetica Neue Medium"/>
              </a:defRPr>
            </a:lvl1pPr>
          </a:lstStyle>
          <a:p>
            <a:pPr/>
            <a:r>
              <a:t>All cities are developing cities</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8" name="Screen Shot 2021-12-02 at 10.42.32 AM.pdf" descr="Screen Shot 2021-12-02 at 10.42.32 AM.pdf"/>
          <p:cNvPicPr>
            <a:picLocks noChangeAspect="1"/>
          </p:cNvPicPr>
          <p:nvPr/>
        </p:nvPicPr>
        <p:blipFill>
          <a:blip r:embed="rId3">
            <a:extLst/>
          </a:blip>
          <a:stretch>
            <a:fillRect/>
          </a:stretch>
        </p:blipFill>
        <p:spPr>
          <a:xfrm>
            <a:off x="351479" y="3615304"/>
            <a:ext cx="9345868" cy="6485392"/>
          </a:xfrm>
          <a:prstGeom prst="rect">
            <a:avLst/>
          </a:prstGeom>
          <a:ln w="12700">
            <a:miter lim="400000"/>
          </a:ln>
        </p:spPr>
      </p:pic>
      <p:sp>
        <p:nvSpPr>
          <p:cNvPr id="269" name="Chicago, Near West Side, 1910"/>
          <p:cNvSpPr txBox="1"/>
          <p:nvPr/>
        </p:nvSpPr>
        <p:spPr>
          <a:xfrm>
            <a:off x="5419404" y="10233401"/>
            <a:ext cx="4370528"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Chicago, Near West Side, 1910</a:t>
            </a:r>
          </a:p>
        </p:txBody>
      </p:sp>
      <p:pic>
        <p:nvPicPr>
          <p:cNvPr id="270" name="portada.jpg" descr="portada.jpg"/>
          <p:cNvPicPr>
            <a:picLocks noChangeAspect="1"/>
          </p:cNvPicPr>
          <p:nvPr/>
        </p:nvPicPr>
        <p:blipFill>
          <a:blip r:embed="rId4">
            <a:extLst/>
          </a:blip>
          <a:stretch>
            <a:fillRect/>
          </a:stretch>
        </p:blipFill>
        <p:spPr>
          <a:xfrm>
            <a:off x="11712427" y="1478059"/>
            <a:ext cx="10759882" cy="10759882"/>
          </a:xfrm>
          <a:prstGeom prst="rect">
            <a:avLst/>
          </a:prstGeom>
          <a:ln w="12700">
            <a:miter lim="400000"/>
          </a:ln>
        </p:spPr>
      </p:pic>
      <p:sp>
        <p:nvSpPr>
          <p:cNvPr id="271" name="Toledo, Spain"/>
          <p:cNvSpPr txBox="1"/>
          <p:nvPr/>
        </p:nvSpPr>
        <p:spPr>
          <a:xfrm>
            <a:off x="20825245" y="12318552"/>
            <a:ext cx="196596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Toledo, Spain</a:t>
            </a:r>
          </a:p>
        </p:txBody>
      </p:sp>
      <p:pic>
        <p:nvPicPr>
          <p:cNvPr id="272" name="Screen Shot 2021-12-02 at 10.46.24 AM.pdf" descr="Screen Shot 2021-12-02 at 10.46.24 AM.pdf"/>
          <p:cNvPicPr>
            <a:picLocks noChangeAspect="1"/>
          </p:cNvPicPr>
          <p:nvPr/>
        </p:nvPicPr>
        <p:blipFill>
          <a:blip r:embed="rId5">
            <a:extLst/>
          </a:blip>
          <a:stretch>
            <a:fillRect/>
          </a:stretch>
        </p:blipFill>
        <p:spPr>
          <a:xfrm>
            <a:off x="11114595" y="12072940"/>
            <a:ext cx="7716848" cy="952590"/>
          </a:xfrm>
          <a:prstGeom prst="rect">
            <a:avLst/>
          </a:prstGeom>
          <a:ln w="12700">
            <a:miter lim="400000"/>
          </a:ln>
        </p:spPr>
      </p:pic>
      <p:sp>
        <p:nvSpPr>
          <p:cNvPr id="273" name="https://www.ferrerhotels.com/travellost/en/most-beautiful-streets-of-spain/"/>
          <p:cNvSpPr txBox="1"/>
          <p:nvPr/>
        </p:nvSpPr>
        <p:spPr>
          <a:xfrm>
            <a:off x="13075399" y="13152613"/>
            <a:ext cx="10302546"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https://www.ferrerhotels.com/travellost/en/most-beautiful-streets-of-spain/</a:t>
            </a:r>
          </a:p>
        </p:txBody>
      </p:sp>
      <p:sp>
        <p:nvSpPr>
          <p:cNvPr id="274" name="http://www.encyclopedia.chicagohistory.org/pages/3796.html"/>
          <p:cNvSpPr txBox="1"/>
          <p:nvPr/>
        </p:nvSpPr>
        <p:spPr>
          <a:xfrm>
            <a:off x="95089" y="13152613"/>
            <a:ext cx="8493862"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http://www.encyclopedia.chicagohistory.org/pages/3796.html</a:t>
            </a:r>
          </a:p>
        </p:txBody>
      </p:sp>
      <p:sp>
        <p:nvSpPr>
          <p:cNvPr id="275" name="visit"/>
          <p:cNvSpPr txBox="1"/>
          <p:nvPr/>
        </p:nvSpPr>
        <p:spPr>
          <a:xfrm>
            <a:off x="15671795" y="12491233"/>
            <a:ext cx="814190" cy="55820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200">
                <a:solidFill>
                  <a:schemeClr val="accent1">
                    <a:hueOff val="114395"/>
                    <a:lumOff val="-24975"/>
                  </a:schemeClr>
                </a:solidFill>
                <a:latin typeface="Arial"/>
                <a:ea typeface="Arial"/>
                <a:cs typeface="Arial"/>
                <a:sym typeface="Arial"/>
              </a:defRPr>
            </a:lvl1pPr>
          </a:lstStyle>
          <a:p>
            <a:pPr/>
            <a:r>
              <a:t>visit</a:t>
            </a:r>
          </a:p>
        </p:txBody>
      </p:sp>
      <p:sp>
        <p:nvSpPr>
          <p:cNvPr id="276" name="Rectangle"/>
          <p:cNvSpPr/>
          <p:nvPr/>
        </p:nvSpPr>
        <p:spPr>
          <a:xfrm>
            <a:off x="14059180" y="12467325"/>
            <a:ext cx="2533836" cy="558205"/>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77" name="Rectangle"/>
          <p:cNvSpPr/>
          <p:nvPr/>
        </p:nvSpPr>
        <p:spPr>
          <a:xfrm>
            <a:off x="17939452" y="12098735"/>
            <a:ext cx="927522" cy="558205"/>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